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</p:sldIdLst>
  <p:notesMasterIdLst>
    <p:notesMasterId r:id="rId12"/>
  </p:notesMasterIdLst>
  <p:sldSz cx="12191695" cy="6858000"/>
  <p:notesSz cx="6858000" cy="12191695"/>
  <p:embeddedFontLst>
    <p:embeddedFont>
      <p:font typeface="IBM Plex Sans"/>
      <p:regular r:id="rId201314"/>
    </p:embeddedFont>
    <p:embeddedFont>
      <p:font typeface="IBM Plex Sans SemiBold"/>
      <p:regular r:id="rId201315"/>
    </p:embeddedFont>
    <p:embeddedFont>
      <p:font typeface="IBM Plex Sans Bold"/>
      <p:regular r:id="rId201316"/>
    </p:embeddedFont>
    <p:embeddedFont>
      <p:font typeface="Inter SemiBold"/>
      <p:regular r:id="rId201317"/>
    </p:embeddedFont>
    <p:embeddedFont>
      <p:font typeface="Inter Bold"/>
      <p:regular r:id="rId201318"/>
    </p:embeddedFont>
    <p:embeddedFont>
      <p:font typeface="Inter"/>
      <p:regular r:id="rId201319"/>
    </p:embeddedFont>
    <p:embeddedFont>
      <p:font typeface="Sora Bold"/>
      <p:regular r:id="rId2013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201314" Type="http://schemas.openxmlformats.org/officeDocument/2006/relationships/font" Target="fonts/201314.fntdata"/><Relationship Id="rId201315" Type="http://schemas.openxmlformats.org/officeDocument/2006/relationships/font" Target="fonts/201315.fntdata"/><Relationship Id="rId201316" Type="http://schemas.openxmlformats.org/officeDocument/2006/relationships/font" Target="fonts/201316.fntdata"/><Relationship Id="rId201317" Type="http://schemas.openxmlformats.org/officeDocument/2006/relationships/font" Target="fonts/201317.fntdata"/><Relationship Id="rId201318" Type="http://schemas.openxmlformats.org/officeDocument/2006/relationships/font" Target="fonts/201318.fntdata"/><Relationship Id="rId201319" Type="http://schemas.openxmlformats.org/officeDocument/2006/relationships/font" Target="fonts/201319.fntdata"/><Relationship Id="rId201320" Type="http://schemas.openxmlformats.org/officeDocument/2006/relationships/font" Target="fonts/201320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Giriş slaytı: Sunumun kapsamını, ana başlıklarını ve temel hedefini dinleyicilere aktarın.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Dört odak eksenini açıklayın. Karşılaştırmanın neden salt bir marka rekabeti değil, mimari bir tercih olduğunu vurgulayın.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İşletim sisteminin soyutlama görevini anlatın: donanımın ham kaynaklarını kullanıcı deneyimine dönüştüren ana mekanizmadır.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Android'in açık kaynak avantajlarını ve beraberinde getirdiği donanım esnekliğini belirtin.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iOS'in kapalı ekosistem yaklaşımının avantajlarına odaklanın: tutarlılık, kararlılık ve entegrasyon.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Zaman çizelgesindeki kilometre taşlarını karşılaştırın: 2007'de iPhone ve 2008'de ilk ticari Android cihazın çıkışı.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Çekirdek düzeyindeki farkları inceleyin: Linux çekirdeği ile Darwin çekirdeğinin sürücü ve soyutlama yaklaşımları.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Ekosistem stratejilerini özetleyin: Android geniş kitlelere ulaşırken, iOS donanım standartlaşmasıyla geliştirici maliyetini düşürür.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Dört aşamalı yaşam döngüsünü açıklayın: yükleme, çalıştırma, arka plan kısıtlamaları ve bellek boşaltma.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 karşılaştırma: Android'in APK esnekliği ile iOS'in sıkı App Store denetimini güvenlik-özgürlük dengesi ekseninde özetleyin.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1821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3748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1821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51E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3">
    <p:bg>
      <p:bgPr>
        <a:solidFill>
          <a:srgbClr val="1821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4">
    <p:bg>
      <p:bgPr>
        <a:solidFill>
          <a:srgbClr val="1821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31B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5">
    <p:bg>
      <p:bgPr>
        <a:solidFill>
          <a:srgbClr val="1821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9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6">
    <p:bg>
      <p:bgPr>
        <a:solidFill>
          <a:srgbClr val="1821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720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7">
    <p:bg>
      <p:bgPr>
        <a:solidFill>
          <a:srgbClr val="1821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21B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8">
    <p:bg>
      <p:bgPr>
        <a:solidFill>
          <a:srgbClr val="1821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118"/>
          </a:solidFill>
          <a:ln/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953" y="3213100"/>
            <a:ext cx="431789" cy="431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111822" cy="6858000"/>
          </a:xfrm>
          <a:prstGeom prst="rect">
            <a:avLst/>
          </a:prstGeom>
          <a:solidFill>
            <a:srgbClr val="080B10"/>
          </a:solidFill>
          <a:ln/>
        </p:spPr>
      </p:sp>
      <p:sp>
        <p:nvSpPr>
          <p:cNvPr id="4" name="Text 1"/>
          <p:cNvSpPr/>
          <p:nvPr/>
        </p:nvSpPr>
        <p:spPr>
          <a:xfrm>
            <a:off x="812780" y="2071838"/>
            <a:ext cx="6197445" cy="17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100" spc="60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İŞLETİM SİSTEMLERİNE GİRİŞ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812780" y="2392221"/>
            <a:ext cx="5587860" cy="123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600" b="1" spc="-92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Android ve iOS</a:t>
            </a:r>
            <a:endParaRPr lang="en-US" sz="4600" dirty="0"/>
          </a:p>
          <a:p>
            <a:pPr algn="l" indent="0" marL="0">
              <a:lnSpc>
                <a:spcPct val="88000"/>
              </a:lnSpc>
              <a:buNone/>
            </a:pPr>
            <a:r>
              <a:rPr lang="en-US" sz="4600" b="1" spc="-92" kern="100" dirty="0">
                <a:solidFill>
                  <a:srgbClr val="3FAE7A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Karşılaştırması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812780" y="3848167"/>
            <a:ext cx="5587860" cy="60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Uygulama Yönetimi, Güvenlik, Kişiselleştirme ve Güncelleme Yaklaşımları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812780" y="4703266"/>
            <a:ext cx="1396965" cy="38100"/>
          </a:xfrm>
          <a:prstGeom prst="roundRect">
            <a:avLst>
              <a:gd name="adj" fmla="val 49999"/>
            </a:avLst>
          </a:prstGeom>
          <a:solidFill>
            <a:srgbClr val="3FAE7A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315" y="0"/>
            <a:ext cx="50662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517080"/>
            <a:ext cx="11632909" cy="17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100" spc="60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SUNUMUN AMACI VE KAPSAMI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58786" y="827377"/>
            <a:ext cx="11074123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68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İki mobil sistemin mimari ve pratik farklarını anlamak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58786" y="1542185"/>
            <a:ext cx="11632909" cy="297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 çalışma iki platformu yüzeysel özelliklerle değil, sistem tasarımı ve felsefe farklarıyla inceler.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58786" y="2036762"/>
            <a:ext cx="2539936" cy="3798689"/>
          </a:xfrm>
          <a:prstGeom prst="roundRect">
            <a:avLst>
              <a:gd name="adj" fmla="val 8400"/>
            </a:avLst>
          </a:prstGeom>
          <a:solidFill>
            <a:srgbClr val="18212D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0080" y="2252663"/>
            <a:ext cx="408473" cy="345182"/>
          </a:xfrm>
          <a:prstGeom prst="ellipse">
            <a:avLst/>
          </a:prstGeom>
          <a:solidFill>
            <a:srgbClr val="476A82"/>
          </a:solidFill>
          <a:ln/>
        </p:spPr>
      </p:sp>
      <p:sp>
        <p:nvSpPr>
          <p:cNvPr id="7" name="Text 5"/>
          <p:cNvSpPr/>
          <p:nvPr/>
        </p:nvSpPr>
        <p:spPr>
          <a:xfrm>
            <a:off x="927077" y="2328863"/>
            <a:ext cx="281477" cy="192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0080" y="2755769"/>
            <a:ext cx="2057349" cy="60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Uygulama Yönetimi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00080" y="3557464"/>
            <a:ext cx="2057349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Süreç izolasyonu, yaşam döngüsü kuralları ve arka plan servis sınırlamaları.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403515" y="2036762"/>
            <a:ext cx="2539936" cy="3798689"/>
          </a:xfrm>
          <a:prstGeom prst="roundRect">
            <a:avLst>
              <a:gd name="adj" fmla="val 8400"/>
            </a:avLst>
          </a:prstGeom>
          <a:solidFill>
            <a:srgbClr val="18212D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644809" y="2252663"/>
            <a:ext cx="436254" cy="345182"/>
          </a:xfrm>
          <a:prstGeom prst="roundRect">
            <a:avLst>
              <a:gd name="adj" fmla="val 49999"/>
            </a:avLst>
          </a:prstGeom>
          <a:solidFill>
            <a:srgbClr val="476A82"/>
          </a:solidFill>
          <a:ln/>
        </p:spPr>
      </p:sp>
      <p:sp>
        <p:nvSpPr>
          <p:cNvPr id="12" name="Text 10"/>
          <p:cNvSpPr/>
          <p:nvPr/>
        </p:nvSpPr>
        <p:spPr>
          <a:xfrm>
            <a:off x="3771806" y="2328863"/>
            <a:ext cx="309257" cy="192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644809" y="2755769"/>
            <a:ext cx="2057349" cy="301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Güvenlik &amp; İzinler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644809" y="3255740"/>
            <a:ext cx="2057349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Sandbox mimarisi, çekirdek denetimleri ve kullanıcı gizlilik modelleri.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48244" y="2036762"/>
            <a:ext cx="2539936" cy="3798689"/>
          </a:xfrm>
          <a:prstGeom prst="roundRect">
            <a:avLst>
              <a:gd name="adj" fmla="val 8400"/>
            </a:avLst>
          </a:prstGeom>
          <a:solidFill>
            <a:srgbClr val="18212D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489538" y="2252663"/>
            <a:ext cx="438437" cy="345182"/>
          </a:xfrm>
          <a:prstGeom prst="roundRect">
            <a:avLst>
              <a:gd name="adj" fmla="val 49999"/>
            </a:avLst>
          </a:prstGeom>
          <a:solidFill>
            <a:srgbClr val="476A82"/>
          </a:solidFill>
          <a:ln/>
        </p:spPr>
      </p:sp>
      <p:sp>
        <p:nvSpPr>
          <p:cNvPr id="17" name="Text 15"/>
          <p:cNvSpPr/>
          <p:nvPr/>
        </p:nvSpPr>
        <p:spPr>
          <a:xfrm>
            <a:off x="6616534" y="2328863"/>
            <a:ext cx="311440" cy="192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89538" y="2755769"/>
            <a:ext cx="2057349" cy="301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Kişiselleştirme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89538" y="3255740"/>
            <a:ext cx="2057349" cy="7358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 katmanlarına erişim, arayüz esnekliği ve donanım çeşitliliği.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9092973" y="2036762"/>
            <a:ext cx="2539936" cy="3798689"/>
          </a:xfrm>
          <a:prstGeom prst="roundRect">
            <a:avLst>
              <a:gd name="adj" fmla="val 8400"/>
            </a:avLst>
          </a:prstGeom>
          <a:solidFill>
            <a:srgbClr val="1B2530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334266" y="2252663"/>
            <a:ext cx="442703" cy="345182"/>
          </a:xfrm>
          <a:prstGeom prst="roundRect">
            <a:avLst>
              <a:gd name="adj" fmla="val 49999"/>
            </a:avLst>
          </a:prstGeom>
          <a:solidFill>
            <a:srgbClr val="18212D"/>
          </a:solidFill>
          <a:ln/>
        </p:spPr>
      </p:sp>
      <p:sp>
        <p:nvSpPr>
          <p:cNvPr id="22" name="Text 20"/>
          <p:cNvSpPr/>
          <p:nvPr/>
        </p:nvSpPr>
        <p:spPr>
          <a:xfrm>
            <a:off x="9461263" y="2328863"/>
            <a:ext cx="315706" cy="192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04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334266" y="2755769"/>
            <a:ext cx="2057349" cy="60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Güncelleme Döngüsü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9334266" y="3557464"/>
            <a:ext cx="2057349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Doğrudan dağıtım ile üretici onay zincirleri arasındaki yapısal farklar.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8786" y="6095738"/>
            <a:ext cx="11632909" cy="260548"/>
          </a:xfrm>
          <a:prstGeom prst="rect">
            <a:avLst/>
          </a:prstGeom>
          <a:noFill/>
          <a:ln/>
        </p:spPr>
        <p:txBody>
          <a:bodyPr wrap="none" lIns="0" tIns="63498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Temel amaç: Kararların arkasındaki mühendislik ve ekosistem gerekçelerini analiz etmek.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82326" cy="6858000"/>
          </a:xfrm>
          <a:prstGeom prst="rect">
            <a:avLst/>
          </a:prstGeom>
          <a:solidFill>
            <a:srgbClr val="0C1119"/>
          </a:solidFill>
          <a:ln/>
        </p:spPr>
      </p:sp>
      <p:sp>
        <p:nvSpPr>
          <p:cNvPr id="3" name="Text 1"/>
          <p:cNvSpPr/>
          <p:nvPr/>
        </p:nvSpPr>
        <p:spPr>
          <a:xfrm>
            <a:off x="558786" y="466280"/>
            <a:ext cx="7223540" cy="17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100" spc="60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İŞLETIM SISTEMININ ROLÜ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58786" y="776577"/>
            <a:ext cx="6766351" cy="915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68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Mobil işletim sistemi donanım ile kullanıcı arasındaki köprüdür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58786" y="1942604"/>
            <a:ext cx="6766351" cy="16988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5440" indent="-345440">
              <a:lnSpc>
                <a:spcPct val="115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İşletim sistemi: donanımı yöneten ve uygulamalara hizmet veren temel yazılım</a:t>
            </a:r>
            <a:endParaRPr lang="en-US" sz="1700" dirty="0"/>
          </a:p>
          <a:p>
            <a:pPr algn="l" marL="345440" indent="-345440">
              <a:lnSpc>
                <a:spcPct val="115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Görevleri: bellek, işlemci, pil, güvenlik ve uygulama yönetimi</a:t>
            </a:r>
            <a:endParaRPr lang="en-US" sz="1700" dirty="0"/>
          </a:p>
          <a:p>
            <a:pPr algn="l" marL="345440" indent="-345440">
              <a:lnSpc>
                <a:spcPct val="115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Akıllı telefon ve tabletlerin kullanılabilirliğini belirler</a:t>
            </a:r>
            <a:endParaRPr lang="en-US" sz="1700" dirty="0"/>
          </a:p>
          <a:p>
            <a:pPr algn="l" marL="345440" indent="-345440">
              <a:lnSpc>
                <a:spcPct val="115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Android ve iOS en yaygın iki mobil işletim sistemidir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82326" y="0"/>
            <a:ext cx="4409369" cy="6858000"/>
          </a:xfrm>
          <a:prstGeom prst="rect">
            <a:avLst/>
          </a:prstGeom>
          <a:solidFill>
            <a:srgbClr val="0C1119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2326" y="0"/>
            <a:ext cx="4409369" cy="685800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751" y="0"/>
            <a:ext cx="443784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55596" cy="6858000"/>
          </a:xfrm>
          <a:prstGeom prst="rect">
            <a:avLst/>
          </a:prstGeom>
          <a:solidFill>
            <a:srgbClr val="0C1514"/>
          </a:solidFill>
          <a:ln/>
        </p:spPr>
      </p:sp>
      <p:sp>
        <p:nvSpPr>
          <p:cNvPr id="3" name="Text 1"/>
          <p:cNvSpPr/>
          <p:nvPr/>
        </p:nvSpPr>
        <p:spPr>
          <a:xfrm>
            <a:off x="507987" y="466280"/>
            <a:ext cx="6847609" cy="17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100" spc="60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PLATFORM PROFILI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7987" y="776577"/>
            <a:ext cx="6441219" cy="915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68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Android: açık ve esnek ekosistem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07987" y="1942604"/>
            <a:ext cx="6441219" cy="2890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spcAft>
                <a:spcPts val="195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Google ve AOSP:</a:t>
            </a:r>
            <a:pPr algn="l" indent="0" marL="0">
              <a:lnSpc>
                <a:spcPct val="115000"/>
              </a:lnSpc>
              <a:spcAft>
                <a:spcPts val="195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Google tarafından geliştirilir; açık kaynaklı çekirdek, üreticilerin kod tabanını donanımlarına uyarlamasını sağlar.</a:t>
            </a:r>
            <a:endParaRPr lang="en-US" sz="1700" dirty="0"/>
          </a:p>
          <a:p>
            <a:pPr algn="l" indent="0" marL="0">
              <a:lnSpc>
                <a:spcPct val="115000"/>
              </a:lnSpc>
              <a:spcAft>
                <a:spcPts val="195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Cihaz çeşitliliği:</a:t>
            </a:r>
            <a:pPr algn="l" indent="0" marL="0">
              <a:lnSpc>
                <a:spcPct val="115000"/>
              </a:lnSpc>
              <a:spcAft>
                <a:spcPts val="195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Birçok marka; farklı işlemci mimarileri, ekran formları ve her bütçeye uygun geniş, esnek bir cihaz yelpazesi.</a:t>
            </a:r>
            <a:endParaRPr lang="en-US" sz="17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Dağıtım:</a:t>
            </a:r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Resmi mağaza: Google Play. Alternatif mağazalar ve doğrudan paket yükleme serbesttir; resmi mağaza merkezi denetim sunar.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07987" y="6140252"/>
            <a:ext cx="6441219" cy="336748"/>
          </a:xfrm>
          <a:prstGeom prst="roundRect">
            <a:avLst>
              <a:gd name="adj" fmla="val 49999"/>
            </a:avLst>
          </a:prstGeom>
          <a:solidFill>
            <a:srgbClr val="111827"/>
          </a:solidFill>
          <a:ln/>
        </p:spPr>
      </p:sp>
      <p:sp>
        <p:nvSpPr>
          <p:cNvPr id="7" name="Text 5"/>
          <p:cNvSpPr/>
          <p:nvPr/>
        </p:nvSpPr>
        <p:spPr>
          <a:xfrm>
            <a:off x="660383" y="6222738"/>
            <a:ext cx="6288823" cy="184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IBM Plex Sans Bold" pitchFamily="34" charset="0"/>
                <a:ea typeface="IBM Plex Sans Bold" pitchFamily="34" charset="-122"/>
                <a:cs typeface="IBM Plex Sans Bold" pitchFamily="34" charset="-120"/>
              </a:rPr>
              <a:t>Temel Felsefe: Özgürlük, donanım çeşitliliği ve geniş erişilebilirlik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5596" y="0"/>
            <a:ext cx="4836099" cy="6858000"/>
          </a:xfrm>
          <a:prstGeom prst="rect">
            <a:avLst/>
          </a:prstGeom>
        </p:spPr>
      </p:pic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017" y="0"/>
            <a:ext cx="487667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017" cy="6858000"/>
          </a:xfrm>
          <a:prstGeom prst="rect">
            <a:avLst/>
          </a:prstGeom>
          <a:solidFill>
            <a:srgbClr val="0D121C"/>
          </a:solidFill>
          <a:ln/>
        </p:spPr>
      </p:sp>
      <p:sp>
        <p:nvSpPr>
          <p:cNvPr id="3" name="Text 1"/>
          <p:cNvSpPr/>
          <p:nvPr/>
        </p:nvSpPr>
        <p:spPr>
          <a:xfrm>
            <a:off x="558786" y="517080"/>
            <a:ext cx="6756231" cy="17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100" spc="60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PLATFORM PROFILI 02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58786" y="827377"/>
            <a:ext cx="6349841" cy="915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68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iOS: kapalı ama bütünleşik ekosistem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58786" y="1993404"/>
            <a:ext cx="6349841" cy="17686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5440" indent="-345440">
              <a:lnSpc>
                <a:spcPct val="115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Apple tarafından geliştirilir</a:t>
            </a:r>
            <a:endParaRPr lang="en-US" sz="1700" dirty="0"/>
          </a:p>
          <a:p>
            <a:pPr algn="l" marL="345440" indent="-345440">
              <a:lnSpc>
                <a:spcPct val="115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Kapalı ekosistem yapısı</a:t>
            </a:r>
            <a:endParaRPr lang="en-US" sz="1700" dirty="0"/>
          </a:p>
          <a:p>
            <a:pPr algn="l" marL="345440" indent="-345440">
              <a:lnSpc>
                <a:spcPct val="115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Yalnızca Apple cihazlarında çalışır</a:t>
            </a:r>
            <a:endParaRPr lang="en-US" sz="1700" dirty="0"/>
          </a:p>
          <a:p>
            <a:pPr algn="l" marL="345440" indent="-345440">
              <a:lnSpc>
                <a:spcPct val="115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Güçlü donanım-yazılım uyumu</a:t>
            </a:r>
            <a:endParaRPr lang="en-US" sz="1700" dirty="0"/>
          </a:p>
          <a:p>
            <a:pPr algn="l" marL="345440" indent="-345440">
              <a:lnSpc>
                <a:spcPct val="115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Dağıtım: App Store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58786" y="6013252"/>
            <a:ext cx="6349841" cy="387548"/>
          </a:xfrm>
          <a:prstGeom prst="roundRect">
            <a:avLst>
              <a:gd name="adj" fmla="val 49999"/>
            </a:avLst>
          </a:prstGeom>
          <a:solidFill>
            <a:srgbClr val="476A82"/>
          </a:solidFill>
          <a:ln/>
        </p:spPr>
      </p:sp>
      <p:sp>
        <p:nvSpPr>
          <p:cNvPr id="7" name="Text 5"/>
          <p:cNvSpPr/>
          <p:nvPr/>
        </p:nvSpPr>
        <p:spPr>
          <a:xfrm>
            <a:off x="736582" y="6121138"/>
            <a:ext cx="6172046" cy="184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IBM Plex Sans Bold" pitchFamily="34" charset="0"/>
                <a:ea typeface="IBM Plex Sans Bold" pitchFamily="34" charset="-122"/>
                <a:cs typeface="IBM Plex Sans Bold" pitchFamily="34" charset="-120"/>
              </a:rPr>
              <a:t>Temel Felsefe: Katı standartlar, kesintisiz entegrasyon ve denetim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017" y="0"/>
            <a:ext cx="4876678" cy="6858000"/>
          </a:xfrm>
          <a:prstGeom prst="rect">
            <a:avLst/>
          </a:prstGeom>
          <a:solidFill>
            <a:srgbClr val="0D121C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9168" y="0"/>
            <a:ext cx="48324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390080"/>
            <a:ext cx="11632909" cy="17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100" spc="60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TARIHSEL GELIŞIM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58786" y="700377"/>
            <a:ext cx="11074123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68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İki sistem, bir on yılda mobil dünyayı şekillendirdi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58786" y="1415185"/>
            <a:ext cx="11632909" cy="297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Modern akıllı telefon çağı, 2007 ve 2008 yıllarında atılan iki devrimsel mimari adımla başladı.</a:t>
            </a:r>
            <a:endParaRPr lang="en-US" sz="17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58786" y="1960562"/>
          <a:ext cx="11074123" cy="914400"/>
        </p:xfrm>
        <a:graphic>
          <a:graphicData uri="http://schemas.openxmlformats.org/drawingml/2006/table">
            <a:tbl>
              <a:tblPr/>
              <a:tblGrid>
                <a:gridCol w="1993255"/>
                <a:gridCol w="2989981"/>
                <a:gridCol w="2989981"/>
                <a:gridCol w="3100905"/>
              </a:tblGrid>
              <a:tr h="48318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Platform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Başlangıç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Ekosistemin gelişimi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Bugün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</a:tr>
              <a:tr h="107887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iOS Akışı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Apple Çizgisi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2007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İlk iPhone ve dokunmatik işletim sistemi tanıtımı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2008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App Store ile üçüncü parti uygulama ekosistemi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Bütünleşik servisler ve küresel premium pazar liderliği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</a:tr>
              <a:tr h="13640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Android Akışı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Google Çizgisi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2008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İlk ticari Android telefon (HTC Dream / T-Mobile G1)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2012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Google Play Store ve küresel üretici ortaklıkları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Dünya çapında en yüksek pazar payı ve cihaz çeşitliliği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1921" marR="161921" marT="86358" marB="86358" anchor="ctr">
                    <a:lnL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13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31B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58786" y="6222738"/>
            <a:ext cx="11632909" cy="260548"/>
          </a:xfrm>
          <a:prstGeom prst="rect">
            <a:avLst/>
          </a:prstGeom>
          <a:noFill/>
          <a:ln/>
        </p:spPr>
        <p:txBody>
          <a:bodyPr wrap="none" lIns="0" tIns="63498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Bugün Android ve iOS, küresel akıllı telefon pazarının iki temel işletim sistemi platformudur.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339280"/>
            <a:ext cx="11734506" cy="17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100" spc="60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MIMARI KATMANLAR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189" y="649577"/>
            <a:ext cx="11277318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68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Sistem yapısı: Linux çekirdeği ve Darwin tabanı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189" y="1364385"/>
            <a:ext cx="11734506" cy="297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Her iki platform Unix benzeri özellikler taşır ancak farklı çekirdek mimarileri kullanır.</a:t>
            </a:r>
            <a:endParaRPr lang="en-US" sz="17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189" y="1909763"/>
          <a:ext cx="7315017" cy="914400"/>
        </p:xfrm>
        <a:graphic>
          <a:graphicData uri="http://schemas.openxmlformats.org/drawingml/2006/table">
            <a:tbl>
              <a:tblPr/>
              <a:tblGrid>
                <a:gridCol w="1609288"/>
                <a:gridCol w="2852765"/>
                <a:gridCol w="2852964"/>
              </a:tblGrid>
              <a:tr h="4375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Özellik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01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E8EBF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Android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1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iOS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</a:tr>
              <a:tr h="4375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Temel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01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E8EBF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Linux çekirdeği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1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Darwin (Unix tabanlı)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</a:tr>
              <a:tr h="4375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Yaklaşım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01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E8EBF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Açık, modüler yapı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1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Kapalı, bütünleşik yapı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</a:tr>
              <a:tr h="73539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Katmanlar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01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E8EBF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Çekirdek, sistem servisleri, uygulama katmanı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1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Çekirdek, Core OS, servisler, Cocoa Touch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</a:tr>
              <a:tr h="72269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Çalışma Zamanı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A10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01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E8EBF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Android Runtime (ART) ile baytkod derleme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1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Doğrudan makine koduna derlenen Swift/Obj-C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8076998" y="1909763"/>
            <a:ext cx="3657509" cy="1040606"/>
          </a:xfrm>
          <a:prstGeom prst="roundRect">
            <a:avLst>
              <a:gd name="adj" fmla="val 8714"/>
            </a:avLst>
          </a:prstGeom>
          <a:solidFill>
            <a:srgbClr val="18212D"/>
          </a:solidFill>
          <a:ln w="25399">
            <a:solidFill>
              <a:srgbClr val="505965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8229394" y="2062734"/>
            <a:ext cx="3352716" cy="7358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Android Mimarisi: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Donanım soyutlama katmanı (HAL) ile farklı yonga üreticilerini destekler.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8076998" y="3102769"/>
            <a:ext cx="3657509" cy="1040606"/>
          </a:xfrm>
          <a:prstGeom prst="roundRect">
            <a:avLst>
              <a:gd name="adj" fmla="val 8714"/>
            </a:avLst>
          </a:prstGeom>
          <a:solidFill>
            <a:srgbClr val="18212D"/>
          </a:solidFill>
          <a:ln w="25399">
            <a:solidFill>
              <a:srgbClr val="505965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229394" y="3255740"/>
            <a:ext cx="3352716" cy="7358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iOS Mimarisi: Apple donanımıyla bütünleşik XNU çekirdeği ve sistem çerçeveleri kullanır.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/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91680"/>
            <a:ext cx="11632909" cy="17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100" spc="60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PAZAR VE DONANIM STRATEJISI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58786" y="801977"/>
            <a:ext cx="11074123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68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Ekosistem: çeşitlilik ile standartlaşma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58786" y="1516785"/>
            <a:ext cx="11632909" cy="297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Pazar yayılımında donanım özgürlüğü ile kontrol edilmiş standartlar arasındaki temel denge.</a:t>
            </a:r>
            <a:endParaRPr lang="en-US" sz="17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58786" y="1985962"/>
          <a:ext cx="11074123" cy="914400"/>
        </p:xfrm>
        <a:graphic>
          <a:graphicData uri="http://schemas.openxmlformats.org/drawingml/2006/table">
            <a:tbl>
              <a:tblPr/>
              <a:tblGrid>
                <a:gridCol w="2214805"/>
                <a:gridCol w="4429610"/>
                <a:gridCol w="4429709"/>
              </a:tblGrid>
              <a:tr h="4375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Ölçüt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1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72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E8EBF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Android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1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iOS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</a:tr>
              <a:tr h="73539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Üretici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72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E8EBF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Çok sayıda (Samsung, Xiaomi, Google vb.)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1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Yalnızca Apple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</a:tr>
              <a:tr h="73539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Fiyat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72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E8EBF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Geniş aralık (giriş seviyesinden en üst segmente)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1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Daha dar aralık (orta-üst ve amiral gemisi)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</a:tr>
              <a:tr h="72269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Uyumluluk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17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72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E8EBF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Cihaza göre değişir (parçalanma yönetimi gerekir)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1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1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Standart ve tutarlı (öngörülebilir donanım)</a:t>
                      </a:r>
                      <a:endParaRPr lang="en-US" sz="17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50799" marR="50799" marT="63498" marB="6349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46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58786" y="4865688"/>
            <a:ext cx="5384665" cy="1509713"/>
          </a:xfrm>
          <a:prstGeom prst="roundRect">
            <a:avLst>
              <a:gd name="adj" fmla="val 14132"/>
            </a:avLst>
          </a:prstGeom>
          <a:solidFill>
            <a:srgbClr val="18212D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800080" y="5086350"/>
            <a:ext cx="4902077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800" b="1" spc="-70" kern="100" dirty="0">
                <a:solidFill>
                  <a:srgbClr val="E8EBF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Çeşitlilik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800080" y="5694934"/>
            <a:ext cx="4902077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Android avantajı: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Her coğrafyada ve gelir grubunda erişilebilir alternatif cihazlar.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248244" y="4865688"/>
            <a:ext cx="5384665" cy="1509713"/>
          </a:xfrm>
          <a:prstGeom prst="roundRect">
            <a:avLst>
              <a:gd name="adj" fmla="val 14132"/>
            </a:avLst>
          </a:prstGeom>
          <a:solidFill>
            <a:srgbClr val="18212D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489538" y="5086350"/>
            <a:ext cx="4902077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800" b="1" spc="-70" kern="100" dirty="0">
                <a:solidFill>
                  <a:srgbClr val="E8EBF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Optimizasyon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6489538" y="5694934"/>
            <a:ext cx="4902077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iOS avantajı: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Geliştiriciler için dar cihaz havuzunda daha öngörülebilir optimizasyon.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91680"/>
            <a:ext cx="11632909" cy="17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100" spc="60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SÜREÇ VE KAYNAK DENETIMI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58786" y="801977"/>
            <a:ext cx="11074123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68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Uygulama yönetimi performansı ve pili belirler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58786" y="1516785"/>
            <a:ext cx="11632909" cy="297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Bir uygulamanın bellek ve işlemci üzerinde geçirdiği dört aşamalı temel yaşam döngüsü.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58786" y="2163266"/>
            <a:ext cx="1776170" cy="301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800" b="1" spc="-36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Yükleme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58786" y="2594471"/>
            <a:ext cx="1776170" cy="11914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Paketin doğrulanması ve depolamaya yazılması</a:t>
            </a:r>
            <a:endParaRPr lang="en-US" sz="17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8798" y="2817019"/>
            <a:ext cx="2261536" cy="226159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172837" y="3128863"/>
            <a:ext cx="322949" cy="3424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550" dirty="0"/>
          </a:p>
        </p:txBody>
      </p:sp>
      <p:sp>
        <p:nvSpPr>
          <p:cNvPr id="9" name="Text 6"/>
          <p:cNvSpPr/>
          <p:nvPr/>
        </p:nvSpPr>
        <p:spPr>
          <a:xfrm>
            <a:off x="5244175" y="2312194"/>
            <a:ext cx="1776170" cy="301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800" b="1" spc="-36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Çalıştırma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244175" y="2743398"/>
            <a:ext cx="1776170" cy="893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Ön planda CPU, GPU ve bellek tahsisi</a:t>
            </a:r>
            <a:endParaRPr lang="en-US" sz="17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798" y="2817019"/>
            <a:ext cx="2261536" cy="226159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275626" y="3321348"/>
            <a:ext cx="322949" cy="3424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550" dirty="0"/>
          </a:p>
        </p:txBody>
      </p:sp>
      <p:sp>
        <p:nvSpPr>
          <p:cNvPr id="13" name="Text 9"/>
          <p:cNvSpPr/>
          <p:nvPr/>
        </p:nvSpPr>
        <p:spPr>
          <a:xfrm>
            <a:off x="5244175" y="4109740"/>
            <a:ext cx="1776170" cy="301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800" b="1" spc="-36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Arka Plan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244175" y="4540945"/>
            <a:ext cx="1776170" cy="11914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Kaynak kısıtlaması, askıya alma veya servisler</a:t>
            </a:r>
            <a:endParaRPr lang="en-US" sz="17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798" y="2817019"/>
            <a:ext cx="2261536" cy="226159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083146" y="4424164"/>
            <a:ext cx="322949" cy="3424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550" dirty="0"/>
          </a:p>
        </p:txBody>
      </p:sp>
      <p:sp>
        <p:nvSpPr>
          <p:cNvPr id="17" name="Text 12"/>
          <p:cNvSpPr/>
          <p:nvPr/>
        </p:nvSpPr>
        <p:spPr>
          <a:xfrm>
            <a:off x="558786" y="4109740"/>
            <a:ext cx="1776170" cy="301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800" b="1" spc="-36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Kapatma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558786" y="4540945"/>
            <a:ext cx="1776170" cy="11914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Bellek geri kazanımı ve sürecin sonlandırılması</a:t>
            </a:r>
            <a:endParaRPr lang="en-US" sz="17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798" y="2817019"/>
            <a:ext cx="2261536" cy="226159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2980357" y="4231680"/>
            <a:ext cx="322949" cy="3424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2550" dirty="0"/>
          </a:p>
        </p:txBody>
      </p:sp>
      <p:sp>
        <p:nvSpPr>
          <p:cNvPr id="21" name="Shape 15"/>
          <p:cNvSpPr/>
          <p:nvPr/>
        </p:nvSpPr>
        <p:spPr>
          <a:xfrm>
            <a:off x="7325038" y="1882378"/>
            <a:ext cx="4307871" cy="1275358"/>
          </a:xfrm>
          <a:prstGeom prst="roundRect">
            <a:avLst>
              <a:gd name="adj" fmla="val 16729"/>
            </a:avLst>
          </a:prstGeom>
          <a:solidFill>
            <a:srgbClr val="18212D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</p:sp>
      <p:sp>
        <p:nvSpPr>
          <p:cNvPr id="22" name="Text 16"/>
          <p:cNvSpPr/>
          <p:nvPr/>
        </p:nvSpPr>
        <p:spPr>
          <a:xfrm>
            <a:off x="7515533" y="2051288"/>
            <a:ext cx="3926881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Kaynak Verimliliği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7515533" y="2502670"/>
            <a:ext cx="3926881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Arka plan sınırları pil tüketimini ve cihaz sıcaklığını doğrudan belirler.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7325038" y="3310136"/>
            <a:ext cx="4307871" cy="1275358"/>
          </a:xfrm>
          <a:prstGeom prst="roundRect">
            <a:avLst>
              <a:gd name="adj" fmla="val 16729"/>
            </a:avLst>
          </a:prstGeom>
          <a:solidFill>
            <a:srgbClr val="18212D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7515533" y="3479046"/>
            <a:ext cx="3926881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Bellek Tahsisi</a:t>
            </a:r>
            <a:endParaRPr lang="en-US" sz="1500" dirty="0"/>
          </a:p>
        </p:txBody>
      </p:sp>
      <p:sp>
        <p:nvSpPr>
          <p:cNvPr id="26" name="Text 20"/>
          <p:cNvSpPr/>
          <p:nvPr/>
        </p:nvSpPr>
        <p:spPr>
          <a:xfrm>
            <a:off x="7515533" y="3930428"/>
            <a:ext cx="3926881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Gerektiğinde önceliksiz uygulamalar kapatılarak sistem kararlılığı korunur.</a:t>
            </a:r>
            <a:endParaRPr lang="en-US" sz="1400" dirty="0"/>
          </a:p>
        </p:txBody>
      </p:sp>
      <p:sp>
        <p:nvSpPr>
          <p:cNvPr id="27" name="Shape 21"/>
          <p:cNvSpPr/>
          <p:nvPr/>
        </p:nvSpPr>
        <p:spPr>
          <a:xfrm>
            <a:off x="7325038" y="4737894"/>
            <a:ext cx="4307871" cy="1275358"/>
          </a:xfrm>
          <a:prstGeom prst="roundRect">
            <a:avLst>
              <a:gd name="adj" fmla="val 16729"/>
            </a:avLst>
          </a:prstGeom>
          <a:solidFill>
            <a:srgbClr val="557568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7515533" y="4906804"/>
            <a:ext cx="3926881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Sonraki Adım</a:t>
            </a:r>
            <a:endParaRPr lang="en-US" sz="1500" dirty="0"/>
          </a:p>
        </p:txBody>
      </p:sp>
      <p:sp>
        <p:nvSpPr>
          <p:cNvPr id="29" name="Text 23"/>
          <p:cNvSpPr/>
          <p:nvPr/>
        </p:nvSpPr>
        <p:spPr>
          <a:xfrm>
            <a:off x="7515533" y="5358186"/>
            <a:ext cx="3926881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 döngünün güvenlik ve dağıtım süreçleriyle nasıl bağlandığını inceleyelim.</a:t>
            </a:r>
            <a:endParaRPr lang="en-US" sz="1400" dirty="0"/>
          </a:p>
        </p:txBody>
      </p:sp>
      <p:sp>
        <p:nvSpPr>
          <p:cNvPr id="30" name="Text 24"/>
          <p:cNvSpPr/>
          <p:nvPr/>
        </p:nvSpPr>
        <p:spPr>
          <a:xfrm>
            <a:off x="558786" y="6273538"/>
            <a:ext cx="11632909" cy="260548"/>
          </a:xfrm>
          <a:prstGeom prst="rect">
            <a:avLst/>
          </a:prstGeom>
          <a:noFill/>
          <a:ln/>
        </p:spPr>
        <p:txBody>
          <a:bodyPr wrap="none" lIns="0" tIns="63498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İşletim sistemleri, sınırlı pil kapasitesini korumak için arka plan işlemlerine katı kurallar uygular.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91680"/>
            <a:ext cx="11632909" cy="17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100" spc="60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GÜVENLIK VE KULLANICI ÖZGÜRLÜĞÜ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58786" y="801977"/>
            <a:ext cx="11074123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68" kern="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Yükleme ve dağıtım: esneklik ile denetim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58786" y="1516785"/>
            <a:ext cx="11632909" cy="297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Uygulamaların cihaza ulaşma yöntemleri, sistemin genel güvenlik ve gizlilik düzeyini şekillendirir.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58786" y="2062163"/>
            <a:ext cx="5308467" cy="3552527"/>
          </a:xfrm>
          <a:prstGeom prst="roundRect">
            <a:avLst>
              <a:gd name="adj" fmla="val 6006"/>
            </a:avLst>
          </a:prstGeom>
          <a:solidFill>
            <a:srgbClr val="162A28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50879" y="2328863"/>
            <a:ext cx="1739162" cy="343495"/>
          </a:xfrm>
          <a:prstGeom prst="roundRect">
            <a:avLst>
              <a:gd name="adj" fmla="val 21118"/>
            </a:avLst>
          </a:prstGeom>
          <a:solidFill>
            <a:srgbClr val="476A82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80356" y="2406685"/>
            <a:ext cx="2089792" cy="214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350" spc="14" kern="100" dirty="0">
                <a:solidFill>
                  <a:srgbClr val="FFFFFF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Android Yaklaşımı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50879" y="2808311"/>
            <a:ext cx="4724282" cy="402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Esneklik ve Çeşitlilik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850879" y="3328690"/>
            <a:ext cx="377816" cy="377825"/>
          </a:xfrm>
          <a:prstGeom prst="ellipse">
            <a:avLst/>
          </a:prstGeom>
          <a:solidFill>
            <a:srgbClr val="476A82"/>
          </a:solidFill>
          <a:ln w="12700">
            <a:solidFill>
              <a:srgbClr val="505965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44440" y="3409652"/>
            <a:ext cx="800179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700" dirty="0">
                <a:solidFill>
                  <a:srgbClr val="18212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✓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330292" y="3410224"/>
            <a:ext cx="4244869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Google Play mağazası: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Otomatik Play Protect taramaları ile koruma.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50879" y="4052590"/>
            <a:ext cx="377816" cy="377825"/>
          </a:xfrm>
          <a:prstGeom prst="ellipse">
            <a:avLst/>
          </a:prstGeom>
          <a:solidFill>
            <a:srgbClr val="476A82"/>
          </a:solidFill>
          <a:ln w="12700">
            <a:solidFill>
              <a:srgbClr val="505965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944440" y="4133552"/>
            <a:ext cx="800179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700" dirty="0">
                <a:solidFill>
                  <a:srgbClr val="18212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✓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330292" y="4134124"/>
            <a:ext cx="4244869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APK ve Yan Yükleme: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Harici kaynaklardan doğrudan kurulum özgürlüğü.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50879" y="4776490"/>
            <a:ext cx="377816" cy="377825"/>
          </a:xfrm>
          <a:prstGeom prst="ellipse">
            <a:avLst/>
          </a:prstGeom>
          <a:solidFill>
            <a:srgbClr val="476A82"/>
          </a:solidFill>
          <a:ln w="12700">
            <a:solidFill>
              <a:srgbClr val="505965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44440" y="4857452"/>
            <a:ext cx="800179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700" dirty="0">
                <a:solidFill>
                  <a:srgbClr val="18212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✓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330292" y="4858024"/>
            <a:ext cx="4244869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Alternatif Mağazalar: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Üçüncü taraf mağazaların sistemle entegre çalışması.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324442" y="2062163"/>
            <a:ext cx="5308467" cy="3552527"/>
          </a:xfrm>
          <a:prstGeom prst="roundRect">
            <a:avLst>
              <a:gd name="adj" fmla="val 6006"/>
            </a:avLst>
          </a:prstGeom>
          <a:solidFill>
            <a:srgbClr val="162238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616534" y="2328863"/>
            <a:ext cx="1371268" cy="343495"/>
          </a:xfrm>
          <a:prstGeom prst="roundRect">
            <a:avLst>
              <a:gd name="adj" fmla="val 49999"/>
            </a:avLst>
          </a:prstGeom>
          <a:solidFill>
            <a:srgbClr val="557568"/>
          </a:solidFill>
          <a:ln/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6746012" y="2406685"/>
            <a:ext cx="1721898" cy="214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350" spc="14" kern="100" dirty="0">
                <a:solidFill>
                  <a:srgbClr val="E8EBF0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iOS Yaklaşımı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616534" y="2808311"/>
            <a:ext cx="4724282" cy="402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Denetim ve Bütünlük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6616534" y="3328690"/>
            <a:ext cx="377816" cy="377825"/>
          </a:xfrm>
          <a:prstGeom prst="ellipse">
            <a:avLst/>
          </a:prstGeom>
          <a:solidFill>
            <a:srgbClr val="557568"/>
          </a:solidFill>
          <a:ln w="12700">
            <a:solidFill>
              <a:srgbClr val="505965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6710095" y="3409652"/>
            <a:ext cx="800179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700" dirty="0">
                <a:solidFill>
                  <a:srgbClr val="E8EBF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✓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7095947" y="3410224"/>
            <a:ext cx="4244869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App Store İncelemesi: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İnsan denetimi ve katı kılavuz kontrolleri.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616534" y="4052590"/>
            <a:ext cx="377816" cy="377825"/>
          </a:xfrm>
          <a:prstGeom prst="ellipse">
            <a:avLst/>
          </a:prstGeom>
          <a:solidFill>
            <a:srgbClr val="557568"/>
          </a:solidFill>
          <a:ln w="12700">
            <a:solidFill>
              <a:srgbClr val="505965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6710095" y="4133552"/>
            <a:ext cx="800179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700" dirty="0">
                <a:solidFill>
                  <a:srgbClr val="E8EBF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✓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7095947" y="4134124"/>
            <a:ext cx="4244869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Kapalı Dağıtım Modeli: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Uygulama kaynaklı riskleri azaltmayı hedefleme.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616534" y="4776490"/>
            <a:ext cx="377816" cy="377825"/>
          </a:xfrm>
          <a:prstGeom prst="ellipse">
            <a:avLst/>
          </a:prstGeom>
          <a:solidFill>
            <a:srgbClr val="557568"/>
          </a:solidFill>
          <a:ln w="12700">
            <a:solidFill>
              <a:srgbClr val="505965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6710095" y="4857452"/>
            <a:ext cx="800179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700" dirty="0">
                <a:solidFill>
                  <a:srgbClr val="E8EBF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✓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7095947" y="4858024"/>
            <a:ext cx="4244869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Sıkı Sandbox Kuralları: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Uygulamaların dosya sistemine erişiminde katı izolasyon.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58786" y="5868690"/>
            <a:ext cx="11074123" cy="769938"/>
          </a:xfrm>
          <a:prstGeom prst="roundRect">
            <a:avLst>
              <a:gd name="adj" fmla="val 27711"/>
            </a:avLst>
          </a:prstGeom>
          <a:solidFill>
            <a:srgbClr val="18212D"/>
          </a:solidFill>
          <a:ln w="12700">
            <a:solidFill>
              <a:srgbClr val="3A4656"/>
            </a:solidFill>
            <a:prstDash val="solid"/>
          </a:ln>
          <a:effectLst>
            <a:outerShdw sx="100000" sy="100000" kx="0" ky="0" algn="bl" rotWithShape="0" blurRad="227330" dist="74930" dir="5400000">
              <a:srgbClr val="111827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32" name="Text 30"/>
          <p:cNvSpPr/>
          <p:nvPr/>
        </p:nvSpPr>
        <p:spPr>
          <a:xfrm>
            <a:off x="774681" y="6008961"/>
            <a:ext cx="10642334" cy="490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Temel Çıkarım: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Android daha fazla kurulum esnekliği sunarken, iOS daha merkezi bir dağıtım denetimi uygular.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58786" y="558800"/>
            <a:ext cx="6248244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150" spc="115" kern="1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ANDROID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558786" y="948333"/>
            <a:ext cx="5841854" cy="6350"/>
          </a:xfrm>
          <a:prstGeom prst="rect">
            <a:avLst/>
          </a:prstGeom>
          <a:solidFill>
            <a:srgbClr val="A3A9B4"/>
          </a:solidFill>
          <a:ln/>
        </p:spPr>
      </p:sp>
      <p:sp>
        <p:nvSpPr>
          <p:cNvPr id="4" name="Shape 2"/>
          <p:cNvSpPr/>
          <p:nvPr/>
        </p:nvSpPr>
        <p:spPr>
          <a:xfrm>
            <a:off x="558786" y="1003895"/>
            <a:ext cx="5841755" cy="31651"/>
          </a:xfrm>
          <a:prstGeom prst="roundRect">
            <a:avLst>
              <a:gd name="adj" fmla="val 49998"/>
            </a:avLst>
          </a:prstGeom>
          <a:solidFill>
            <a:srgbClr val="9BA6B5"/>
          </a:solidFill>
          <a:ln/>
        </p:spPr>
      </p:sp>
      <p:sp>
        <p:nvSpPr>
          <p:cNvPr id="5" name="Text 3"/>
          <p:cNvSpPr/>
          <p:nvPr/>
        </p:nvSpPr>
        <p:spPr>
          <a:xfrm>
            <a:off x="558786" y="1294598"/>
            <a:ext cx="5841854" cy="915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Android'de Uygulama Yönetimi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58786" y="2370363"/>
            <a:ext cx="5841854" cy="22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700" spc="-17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Esnek uygulama mimarisi ve süreç kontrolü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58786" y="2813248"/>
            <a:ext cx="5841854" cy="2214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Android uygulamaları APK paketleriyle kurulabilir; Google Play dağıtımında AAB kullanılır.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Uygulamalar kendi yalıtılmış çalışma ortamlarında yürütülür.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Android, uygulama yaşam döngüsünü ve bellek kullanımını yönetir.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Sistem, gerektiğinde arka plan süreçlerini sonlandırabilir.</a:t>
            </a:r>
            <a:endParaRPr lang="en-US" sz="16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353" y="0"/>
            <a:ext cx="536224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58786" y="558800"/>
            <a:ext cx="614664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150" spc="115" kern="1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IOS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558786" y="948333"/>
            <a:ext cx="5740256" cy="6350"/>
          </a:xfrm>
          <a:prstGeom prst="rect">
            <a:avLst/>
          </a:prstGeom>
          <a:solidFill>
            <a:srgbClr val="A3A9B4"/>
          </a:solidFill>
          <a:ln/>
        </p:spPr>
      </p:sp>
      <p:sp>
        <p:nvSpPr>
          <p:cNvPr id="4" name="Shape 2"/>
          <p:cNvSpPr/>
          <p:nvPr/>
        </p:nvSpPr>
        <p:spPr>
          <a:xfrm>
            <a:off x="558786" y="1003895"/>
            <a:ext cx="5740256" cy="31651"/>
          </a:xfrm>
          <a:prstGeom prst="roundRect">
            <a:avLst>
              <a:gd name="adj" fmla="val 49998"/>
            </a:avLst>
          </a:prstGeom>
          <a:solidFill>
            <a:srgbClr val="9BA6B5"/>
          </a:solidFill>
          <a:ln/>
        </p:spPr>
      </p:sp>
      <p:sp>
        <p:nvSpPr>
          <p:cNvPr id="5" name="Text 3"/>
          <p:cNvSpPr/>
          <p:nvPr/>
        </p:nvSpPr>
        <p:spPr>
          <a:xfrm>
            <a:off x="558786" y="1294598"/>
            <a:ext cx="5740256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iOS'ta Uygulama Yönetimi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58786" y="1912667"/>
            <a:ext cx="5740256" cy="22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700" spc="-17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Kontrollü yaşam döngüsü ve sistem entegrasyonu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58786" y="2355552"/>
            <a:ext cx="5740256" cy="2595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iOS, uygulamaların çalışma durumlarını sistem politikalarıyla yönetir.</a:t>
            </a:r>
            <a:endParaRPr lang="en-US" sz="1600" dirty="0"/>
          </a:p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Arka planda çalışan uygulamalar belirli görev ve izinlerle sınırlandırılır.</a:t>
            </a:r>
            <a:endParaRPr lang="en-US" sz="1600" dirty="0"/>
          </a:p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Uygulamalar birbirinden yalıtılmış ortamlarda çalışır.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Apple'ın donanım ve yazılım üzerindeki kontrolü optimizasyona katkı sağlar.</a:t>
            </a:r>
            <a:endParaRPr lang="en-US" sz="16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432" y="0"/>
            <a:ext cx="54862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609585" y="508000"/>
            <a:ext cx="11582110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150" spc="115" kern="100" dirty="0">
                <a:solidFill>
                  <a:srgbClr val="A3A9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UYGULAMA YAŞAM DÖNGÜSÜ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609585" y="897533"/>
            <a:ext cx="10972526" cy="6350"/>
          </a:xfrm>
          <a:prstGeom prst="rect">
            <a:avLst/>
          </a:prstGeom>
          <a:solidFill>
            <a:srgbClr val="A3A9B4"/>
          </a:solidFill>
          <a:ln/>
        </p:spPr>
      </p:sp>
      <p:sp>
        <p:nvSpPr>
          <p:cNvPr id="4" name="Shape 2"/>
          <p:cNvSpPr/>
          <p:nvPr/>
        </p:nvSpPr>
        <p:spPr>
          <a:xfrm>
            <a:off x="609585" y="953095"/>
            <a:ext cx="10972526" cy="31651"/>
          </a:xfrm>
          <a:prstGeom prst="roundRect">
            <a:avLst>
              <a:gd name="adj" fmla="val 49998"/>
            </a:avLst>
          </a:prstGeom>
          <a:solidFill>
            <a:srgbClr val="9BA6B5"/>
          </a:solidFill>
          <a:ln/>
        </p:spPr>
      </p:sp>
      <p:sp>
        <p:nvSpPr>
          <p:cNvPr id="5" name="Text 3"/>
          <p:cNvSpPr/>
          <p:nvPr/>
        </p:nvSpPr>
        <p:spPr>
          <a:xfrm>
            <a:off x="609585" y="1239727"/>
            <a:ext cx="10972526" cy="430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200" b="1" spc="-32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Uygulamalar Nasıl Çalışır?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585" y="1834880"/>
            <a:ext cx="10972526" cy="22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700" spc="-17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Ön plan, arka plan ve sistem kaynakları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09585" y="2920504"/>
            <a:ext cx="2628834" cy="2337296"/>
          </a:xfrm>
          <a:prstGeom prst="roundRect">
            <a:avLst>
              <a:gd name="adj" fmla="val 1956"/>
            </a:avLst>
          </a:prstGeom>
          <a:solidFill>
            <a:srgbClr val="18212D">
              <a:alpha val="85000"/>
            </a:srgbClr>
          </a:solidFill>
          <a:ln w="6350">
            <a:solidFill>
              <a:srgbClr val="A3A9B4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529" y="3206254"/>
            <a:ext cx="507987" cy="5080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44529" y="3857814"/>
            <a:ext cx="2158946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800" spc="-18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Ön plan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44529" y="4226421"/>
            <a:ext cx="2158946" cy="4970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5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Kullanıcının aktif olarak kullandığı uygulama.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3390815" y="2920504"/>
            <a:ext cx="2628834" cy="2337296"/>
          </a:xfrm>
          <a:prstGeom prst="roundRect">
            <a:avLst>
              <a:gd name="adj" fmla="val 1956"/>
            </a:avLst>
          </a:prstGeom>
          <a:solidFill>
            <a:srgbClr val="18212D">
              <a:alpha val="85000"/>
            </a:srgbClr>
          </a:solidFill>
          <a:ln w="6350">
            <a:solidFill>
              <a:srgbClr val="A3A9B4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759" y="3206254"/>
            <a:ext cx="507987" cy="5080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25759" y="3857814"/>
            <a:ext cx="2158946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800" spc="-18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Arka plan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3625759" y="4226421"/>
            <a:ext cx="2158946" cy="4970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5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Sınırlı görevlerin sürdürülebildiği durum.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6172046" y="2920504"/>
            <a:ext cx="2628834" cy="2337296"/>
          </a:xfrm>
          <a:prstGeom prst="roundRect">
            <a:avLst>
              <a:gd name="adj" fmla="val 1956"/>
            </a:avLst>
          </a:prstGeom>
          <a:solidFill>
            <a:srgbClr val="18212D">
              <a:alpha val="85000"/>
            </a:srgbClr>
          </a:solidFill>
          <a:ln w="6350">
            <a:solidFill>
              <a:srgbClr val="A3A9B4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990" y="3206254"/>
            <a:ext cx="507987" cy="5080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06990" y="3857814"/>
            <a:ext cx="2158946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800" spc="-18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Askıya alma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6406990" y="4226421"/>
            <a:ext cx="2158946" cy="4970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5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Etkin işlem yapılmadan durumun korunması.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8953276" y="2920504"/>
            <a:ext cx="2628834" cy="2337296"/>
          </a:xfrm>
          <a:prstGeom prst="roundRect">
            <a:avLst>
              <a:gd name="adj" fmla="val 1956"/>
            </a:avLst>
          </a:prstGeom>
          <a:solidFill>
            <a:srgbClr val="18212D">
              <a:alpha val="85000"/>
            </a:srgbClr>
          </a:solidFill>
          <a:ln w="6350">
            <a:solidFill>
              <a:srgbClr val="A3A9B4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8220" y="3206254"/>
            <a:ext cx="507987" cy="5080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188220" y="3857814"/>
            <a:ext cx="2158946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800" spc="-18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Sonlandırma</a:t>
            </a:r>
            <a:endParaRPr lang="en-US" sz="1800" dirty="0"/>
          </a:p>
        </p:txBody>
      </p:sp>
      <p:sp>
        <p:nvSpPr>
          <p:cNvPr id="22" name="Text 16"/>
          <p:cNvSpPr/>
          <p:nvPr/>
        </p:nvSpPr>
        <p:spPr>
          <a:xfrm>
            <a:off x="9188220" y="4226421"/>
            <a:ext cx="2158946" cy="7456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5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Sistemin kaynak ihtiyacına göre uygulama sürecini kapatması.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609585" y="6131044"/>
            <a:ext cx="11582110" cy="220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A3A9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Android ve iOS'un yaşam döngüsü mekanizmaları birebir aynı değildir; bu model yalnızca ortak çalışma mantığını açıklayan kavramsal bir şemadır.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58786" y="558800"/>
            <a:ext cx="614664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150" spc="115" kern="100" dirty="0">
                <a:solidFill>
                  <a:srgbClr val="A3A9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KAYNAK OPTİMİZASYONU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558786" y="948333"/>
            <a:ext cx="5740256" cy="6350"/>
          </a:xfrm>
          <a:prstGeom prst="rect">
            <a:avLst/>
          </a:prstGeom>
          <a:solidFill>
            <a:srgbClr val="A3A9B4"/>
          </a:solidFill>
          <a:ln/>
        </p:spPr>
      </p:sp>
      <p:sp>
        <p:nvSpPr>
          <p:cNvPr id="4" name="Shape 2"/>
          <p:cNvSpPr/>
          <p:nvPr/>
        </p:nvSpPr>
        <p:spPr>
          <a:xfrm>
            <a:off x="558786" y="1003895"/>
            <a:ext cx="5740256" cy="31651"/>
          </a:xfrm>
          <a:prstGeom prst="roundRect">
            <a:avLst>
              <a:gd name="adj" fmla="val 49998"/>
            </a:avLst>
          </a:prstGeom>
          <a:solidFill>
            <a:srgbClr val="9BA6B5"/>
          </a:solidFill>
          <a:ln/>
        </p:spPr>
      </p:sp>
      <p:sp>
        <p:nvSpPr>
          <p:cNvPr id="5" name="Text 3"/>
          <p:cNvSpPr/>
          <p:nvPr/>
        </p:nvSpPr>
        <p:spPr>
          <a:xfrm>
            <a:off x="558786" y="1294598"/>
            <a:ext cx="5740256" cy="915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Arka Planda Çalışma ve Kaynak Yönetimi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58786" y="2370363"/>
            <a:ext cx="5740256" cy="22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700" spc="-17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RAM, işlemci ve pil optimizasyonu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58786" y="2813248"/>
            <a:ext cx="5740256" cy="2595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Android, Doze ve uygulama bekleme mekanizmalarıyla arka plan etkinliğini sınırlayabilir.</a:t>
            </a:r>
            <a:endParaRPr lang="en-US" sz="1600" dirty="0"/>
          </a:p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iOS, arka plan görevlerini sistem tarafından belirlenen koşullara göre yürütür.</a:t>
            </a:r>
            <a:endParaRPr lang="en-US" sz="1600" dirty="0"/>
          </a:p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Her iki sistem de bellek baskısında uygulamaları sonlandırabilir.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Amaç, performansı ve pil ömrünü dengede tutmaktır.</a:t>
            </a:r>
            <a:endParaRPr lang="en-US" sz="16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432" y="0"/>
            <a:ext cx="54862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58786" y="508000"/>
            <a:ext cx="614664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150" spc="115" kern="1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GİZLİLİK VE DENETİM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558786" y="897533"/>
            <a:ext cx="5791055" cy="6350"/>
          </a:xfrm>
          <a:prstGeom prst="rect">
            <a:avLst/>
          </a:prstGeom>
          <a:solidFill>
            <a:srgbClr val="A3A9B4"/>
          </a:solidFill>
          <a:ln/>
        </p:spPr>
      </p:sp>
      <p:sp>
        <p:nvSpPr>
          <p:cNvPr id="4" name="Shape 2"/>
          <p:cNvSpPr/>
          <p:nvPr/>
        </p:nvSpPr>
        <p:spPr>
          <a:xfrm>
            <a:off x="558786" y="953095"/>
            <a:ext cx="5791055" cy="31651"/>
          </a:xfrm>
          <a:prstGeom prst="roundRect">
            <a:avLst>
              <a:gd name="adj" fmla="val 49998"/>
            </a:avLst>
          </a:prstGeom>
          <a:solidFill>
            <a:srgbClr val="9BA6B5"/>
          </a:solidFill>
          <a:ln/>
        </p:spPr>
      </p:sp>
      <p:sp>
        <p:nvSpPr>
          <p:cNvPr id="5" name="Text 3"/>
          <p:cNvSpPr/>
          <p:nvPr/>
        </p:nvSpPr>
        <p:spPr>
          <a:xfrm>
            <a:off x="558786" y="1214327"/>
            <a:ext cx="5791055" cy="430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200" b="1" spc="-32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Uygulama İzinleri ve Gizlilik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58786" y="1809480"/>
            <a:ext cx="5791055" cy="22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700" spc="-17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Kamera, mikrofon, konum ve kişisel verilere erişim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58786" y="2201565"/>
            <a:ext cx="5791055" cy="2214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Mobil işletim sistemleri, hassas verilere erişimi izin mekanizmalarıyla denetler.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Kamera, mikrofon ve konum erişimi kullanıcı tarafından yönetilebilir.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Android ve iOS, izinleri gerektiğinde sonradan değiştirme olanağı sunar.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Gereksiz izinleri sınırlandırmak gizliliği güçlendirir.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58786" y="4619228"/>
            <a:ext cx="1333467" cy="1137543"/>
          </a:xfrm>
          <a:prstGeom prst="rect">
            <a:avLst/>
          </a:prstGeom>
          <a:solidFill>
            <a:srgbClr val="18212D"/>
          </a:solidFill>
          <a:ln w="6350">
            <a:solidFill>
              <a:srgbClr val="FFFFFF">
                <a:alpha val="24000"/>
              </a:srgbClr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26" y="4752578"/>
            <a:ext cx="507987" cy="508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14278" y="5374878"/>
            <a:ext cx="977975" cy="248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5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Kamera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2044649" y="4619228"/>
            <a:ext cx="1333467" cy="1137543"/>
          </a:xfrm>
          <a:prstGeom prst="rect">
            <a:avLst/>
          </a:prstGeom>
          <a:solidFill>
            <a:srgbClr val="18212D"/>
          </a:solidFill>
          <a:ln w="6350">
            <a:solidFill>
              <a:srgbClr val="FFFFFF">
                <a:alpha val="24000"/>
              </a:srgbClr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389" y="4752578"/>
            <a:ext cx="507987" cy="5080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352616" y="5374878"/>
            <a:ext cx="1025499" cy="248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5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Mikrofon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3530512" y="4619228"/>
            <a:ext cx="1333467" cy="1137543"/>
          </a:xfrm>
          <a:prstGeom prst="rect">
            <a:avLst/>
          </a:prstGeom>
          <a:solidFill>
            <a:srgbClr val="18212D"/>
          </a:solidFill>
          <a:ln w="6350">
            <a:solidFill>
              <a:srgbClr val="FFFFFF">
                <a:alpha val="24000"/>
              </a:srgbClr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3251" y="4752578"/>
            <a:ext cx="507987" cy="5080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915173" y="5374878"/>
            <a:ext cx="948805" cy="248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5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Konum</a:t>
            </a:r>
            <a:endParaRPr lang="en-US" sz="1350" dirty="0"/>
          </a:p>
        </p:txBody>
      </p:sp>
      <p:sp>
        <p:nvSpPr>
          <p:cNvPr id="17" name="Shape 12"/>
          <p:cNvSpPr/>
          <p:nvPr/>
        </p:nvSpPr>
        <p:spPr>
          <a:xfrm>
            <a:off x="5016375" y="4619228"/>
            <a:ext cx="1333467" cy="1137543"/>
          </a:xfrm>
          <a:prstGeom prst="rect">
            <a:avLst/>
          </a:prstGeom>
          <a:solidFill>
            <a:srgbClr val="18212D"/>
          </a:solidFill>
          <a:ln w="6350">
            <a:solidFill>
              <a:srgbClr val="FFFFFF">
                <a:alpha val="24000"/>
              </a:srgbClr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114" y="4752578"/>
            <a:ext cx="507987" cy="5080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434373" y="5374878"/>
            <a:ext cx="915469" cy="248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5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Kişiler</a:t>
            </a:r>
            <a:endParaRPr lang="en-US" sz="13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432" y="0"/>
            <a:ext cx="54862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58786" y="558800"/>
            <a:ext cx="614664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150" spc="115" kern="100" dirty="0">
                <a:solidFill>
                  <a:srgbClr val="9BA6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ANDROID GÜVENLİK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558786" y="948333"/>
            <a:ext cx="5740256" cy="6350"/>
          </a:xfrm>
          <a:prstGeom prst="rect">
            <a:avLst/>
          </a:prstGeom>
          <a:solidFill>
            <a:srgbClr val="A3A9B4"/>
          </a:solidFill>
          <a:ln/>
        </p:spPr>
      </p:sp>
      <p:sp>
        <p:nvSpPr>
          <p:cNvPr id="4" name="Shape 2"/>
          <p:cNvSpPr/>
          <p:nvPr/>
        </p:nvSpPr>
        <p:spPr>
          <a:xfrm>
            <a:off x="558786" y="1003895"/>
            <a:ext cx="5740256" cy="31651"/>
          </a:xfrm>
          <a:prstGeom prst="roundRect">
            <a:avLst>
              <a:gd name="adj" fmla="val 49998"/>
            </a:avLst>
          </a:prstGeom>
          <a:solidFill>
            <a:srgbClr val="9BA6B5"/>
          </a:solidFill>
          <a:ln/>
        </p:spPr>
      </p:sp>
      <p:sp>
        <p:nvSpPr>
          <p:cNvPr id="5" name="Text 3"/>
          <p:cNvSpPr/>
          <p:nvPr/>
        </p:nvSpPr>
        <p:spPr>
          <a:xfrm>
            <a:off x="558786" y="1294598"/>
            <a:ext cx="5740256" cy="915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Android'de Güvenlik Yaklaşımı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58786" y="2370363"/>
            <a:ext cx="5740256" cy="22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700" spc="-17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Çok katmanlı koruma ve kullanıcı kontrolü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58786" y="2813248"/>
            <a:ext cx="5740256" cy="2509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Uygulama sandbox mekanizması uygulamaları birbirinden yalıtır.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Google Play Protect, zararlı yazılımların tespitine yardımcı olur.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İzin sistemi ve güvenlik güncellemeleri ek koruma sağlar.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Harici kaynaklardan uygulama yüklemek ek risk oluşturabilir.</a:t>
            </a:r>
            <a:endParaRPr lang="en-US" sz="16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432" y="0"/>
            <a:ext cx="54862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58786" y="558800"/>
            <a:ext cx="614664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150" spc="115" kern="1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IOS GÜVENLİK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558786" y="948333"/>
            <a:ext cx="5740256" cy="6350"/>
          </a:xfrm>
          <a:prstGeom prst="rect">
            <a:avLst/>
          </a:prstGeom>
          <a:solidFill>
            <a:srgbClr val="A3A9B4"/>
          </a:solidFill>
          <a:ln/>
        </p:spPr>
      </p:sp>
      <p:sp>
        <p:nvSpPr>
          <p:cNvPr id="4" name="Shape 2"/>
          <p:cNvSpPr/>
          <p:nvPr/>
        </p:nvSpPr>
        <p:spPr>
          <a:xfrm>
            <a:off x="558786" y="1003895"/>
            <a:ext cx="5740256" cy="31651"/>
          </a:xfrm>
          <a:prstGeom prst="roundRect">
            <a:avLst>
              <a:gd name="adj" fmla="val 49998"/>
            </a:avLst>
          </a:prstGeom>
          <a:solidFill>
            <a:srgbClr val="9BA6B5"/>
          </a:solidFill>
          <a:ln/>
        </p:spPr>
      </p:sp>
      <p:sp>
        <p:nvSpPr>
          <p:cNvPr id="5" name="Text 3"/>
          <p:cNvSpPr/>
          <p:nvPr/>
        </p:nvSpPr>
        <p:spPr>
          <a:xfrm>
            <a:off x="558786" y="1294598"/>
            <a:ext cx="5740256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iOS'ta Güvenlik Yaklaşımı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58786" y="1912667"/>
            <a:ext cx="5740256" cy="22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700" spc="-17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Sistem bütünlüğü ve uygulama izolasyonu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58786" y="2355552"/>
            <a:ext cx="5740256" cy="289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Uygulama sandbox yapısı ve kod imzalama güvenliği destekler.</a:t>
            </a:r>
            <a:endParaRPr lang="en-US" sz="1600" dirty="0"/>
          </a:p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Secure Enclave, hassas kriptografik işlemler ve anahtar korumasında rol oynar.</a:t>
            </a:r>
            <a:endParaRPr lang="en-US" sz="1600" dirty="0"/>
          </a:p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Uygulama dağıtımında inceleme ve yetkilendirme mekanizmaları bulunur.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Apple, desteklenen cihazlara merkezi güvenlik güncellemeleri sunar.</a:t>
            </a:r>
            <a:endParaRPr lang="en-US" sz="16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432" y="0"/>
            <a:ext cx="54862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609585" y="177800"/>
            <a:ext cx="11582110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150" spc="115" kern="1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KARŞILAŞTIRMA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609585" y="567333"/>
            <a:ext cx="10972526" cy="6350"/>
          </a:xfrm>
          <a:prstGeom prst="rect">
            <a:avLst/>
          </a:prstGeom>
          <a:solidFill>
            <a:srgbClr val="A3A9B4"/>
          </a:solidFill>
          <a:ln/>
        </p:spPr>
      </p:sp>
      <p:sp>
        <p:nvSpPr>
          <p:cNvPr id="4" name="Shape 2"/>
          <p:cNvSpPr/>
          <p:nvPr/>
        </p:nvSpPr>
        <p:spPr>
          <a:xfrm>
            <a:off x="609585" y="622895"/>
            <a:ext cx="10972526" cy="31651"/>
          </a:xfrm>
          <a:prstGeom prst="roundRect">
            <a:avLst>
              <a:gd name="adj" fmla="val 49998"/>
            </a:avLst>
          </a:prstGeom>
          <a:solidFill>
            <a:srgbClr val="9BA6B5"/>
          </a:solidFill>
          <a:ln/>
        </p:spPr>
      </p:sp>
      <p:sp>
        <p:nvSpPr>
          <p:cNvPr id="5" name="Text 3"/>
          <p:cNvSpPr/>
          <p:nvPr/>
        </p:nvSpPr>
        <p:spPr>
          <a:xfrm>
            <a:off x="609585" y="858727"/>
            <a:ext cx="10972526" cy="430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200" b="1" spc="-32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Android ve iOS Güvenlik Karşılaştırması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585" y="1453880"/>
            <a:ext cx="10972526" cy="22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700" spc="-17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Farklı yaklaşımlar, benzer koruma hedefleri</a:t>
            </a:r>
            <a:endParaRPr lang="en-US" sz="17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9585" y="1811040"/>
          <a:ext cx="10959826" cy="914400"/>
        </p:xfrm>
        <a:graphic>
          <a:graphicData uri="http://schemas.openxmlformats.org/drawingml/2006/table">
            <a:tbl>
              <a:tblPr/>
              <a:tblGrid>
                <a:gridCol w="3068660"/>
                <a:gridCol w="3945533"/>
                <a:gridCol w="3945633"/>
              </a:tblGrid>
              <a:tr h="40887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E8EBF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Kriter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Android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iOS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44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Uygulama izolasyonu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Linux tabanlı kullanıcı kimliği ve sandbox mimarisi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Sıkı sandbox yapısı ve donanım destekli kod imzalama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44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Mağaza ve dağıtım denetimi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Google Play Protect taraması ve açık ekosistem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Merkezi App Store inceleme ve onay mekanizması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44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Güvenlik güncellemeleri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Üretici ve operatör takvimine bağlı dağıtım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Desteklenen tüm cihazlara eşzamanlı merkezi dağıtım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44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Kullanıcı kontrolü ve izinler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Geniş yapılandırma ve detaylı yetkilendirme kontrolü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Standartlaştırılmış ve aşamalı kullanıcı onay süreçleri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Harici uygulama yükleme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Yerel APK/AAB desteği ve alternatif mağazalar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C8D0D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Genel olarak kısıtlı; belirli bölgelerde alternatif dağıtım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396" marR="152396" marT="50799" marB="50799" anchor="ctr">
                    <a:lnL w="12700" cap="flat" cmpd="sng" algn="ctr">
                      <a:solidFill>
                        <a:srgbClr val="161E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E5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609585" y="5916930"/>
            <a:ext cx="10972526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E8EB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Her iki sistemde de güçlü güvenlik mekanizmaları bulunur. Android daha açık dağıtım seçenekleri sunar; iOS genel olarak daha kontrollü bir dağıtım yaklaşımı benimser, ancak bazı bölgelerde alternatif uygulama dağıtımına izin verebilir. Hiçbir işletim sistemi mutlak biçimde daha güvenli ilan edilmez.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58786" y="558800"/>
            <a:ext cx="614664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150" spc="115" kern="100" dirty="0">
                <a:solidFill>
                  <a:srgbClr val="A3A9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ÖZELLEŞTİRME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558786" y="948333"/>
            <a:ext cx="5740256" cy="6350"/>
          </a:xfrm>
          <a:prstGeom prst="rect">
            <a:avLst/>
          </a:prstGeom>
          <a:solidFill>
            <a:srgbClr val="A3A9B4"/>
          </a:solidFill>
          <a:ln/>
        </p:spPr>
      </p:sp>
      <p:sp>
        <p:nvSpPr>
          <p:cNvPr id="4" name="Shape 2"/>
          <p:cNvSpPr/>
          <p:nvPr/>
        </p:nvSpPr>
        <p:spPr>
          <a:xfrm>
            <a:off x="558786" y="1003895"/>
            <a:ext cx="5740256" cy="31651"/>
          </a:xfrm>
          <a:prstGeom prst="roundRect">
            <a:avLst>
              <a:gd name="adj" fmla="val 49998"/>
            </a:avLst>
          </a:prstGeom>
          <a:solidFill>
            <a:srgbClr val="9BA6B5"/>
          </a:solidFill>
          <a:ln/>
        </p:spPr>
      </p:sp>
      <p:sp>
        <p:nvSpPr>
          <p:cNvPr id="5" name="Text 3"/>
          <p:cNvSpPr/>
          <p:nvPr/>
        </p:nvSpPr>
        <p:spPr>
          <a:xfrm>
            <a:off x="558786" y="1294598"/>
            <a:ext cx="5740256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Android'de Kişiselleştirme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58786" y="1912667"/>
            <a:ext cx="5740256" cy="22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700" spc="-17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Ana ekran, launcher ve sistem görünümü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58786" y="2355552"/>
            <a:ext cx="5740256" cy="19198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 ekran düzeni ve widget'lar değiştirilebilir.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Alternatif launcher uygulamaları kullanılabilir.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Simge paketleri ve tema seçenekleri üreticiye göre değişebilir.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Android, arayüzü özelleştirme konusunda geniş seçenekler sunar.</a:t>
            </a:r>
            <a:endParaRPr lang="en-US" sz="16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432" y="0"/>
            <a:ext cx="54862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58786" y="558800"/>
            <a:ext cx="614664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150" spc="115" kern="100" dirty="0">
                <a:solidFill>
                  <a:srgbClr val="9BA6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ÖZELLEŞTİRME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558786" y="948333"/>
            <a:ext cx="5740256" cy="6350"/>
          </a:xfrm>
          <a:prstGeom prst="rect">
            <a:avLst/>
          </a:prstGeom>
          <a:solidFill>
            <a:srgbClr val="A3A9B4"/>
          </a:solidFill>
          <a:ln/>
        </p:spPr>
      </p:sp>
      <p:sp>
        <p:nvSpPr>
          <p:cNvPr id="4" name="Shape 2"/>
          <p:cNvSpPr/>
          <p:nvPr/>
        </p:nvSpPr>
        <p:spPr>
          <a:xfrm>
            <a:off x="558786" y="1003895"/>
            <a:ext cx="5740256" cy="31651"/>
          </a:xfrm>
          <a:prstGeom prst="roundRect">
            <a:avLst>
              <a:gd name="adj" fmla="val 49998"/>
            </a:avLst>
          </a:prstGeom>
          <a:solidFill>
            <a:srgbClr val="9BA6B5"/>
          </a:solidFill>
          <a:ln/>
        </p:spPr>
      </p:sp>
      <p:sp>
        <p:nvSpPr>
          <p:cNvPr id="5" name="Text 3"/>
          <p:cNvSpPr/>
          <p:nvPr/>
        </p:nvSpPr>
        <p:spPr>
          <a:xfrm>
            <a:off x="558786" y="1294598"/>
            <a:ext cx="5740256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400" b="1" spc="-34" kern="100" dirty="0">
                <a:solidFill>
                  <a:srgbClr val="E8EBF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iOS'ta Kişiselleştirme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58786" y="1912667"/>
            <a:ext cx="5740256" cy="228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700" spc="-17" kern="100" dirty="0">
                <a:solidFill>
                  <a:srgbClr val="E8EBF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Tutarlı tasarım ve kişisel kullanım deneyimi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58786" y="2355552"/>
            <a:ext cx="5740256" cy="259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Ana ekran, kilit ekranı ve widget düzenleri özelleştirilebilir.</a:t>
            </a:r>
            <a:endParaRPr lang="en-US" sz="1600" dirty="0"/>
          </a:p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Uygulama simgelerinin görünümü ve yerleşimi değiştirilebilir.</a:t>
            </a:r>
            <a:endParaRPr lang="en-US" sz="1600" dirty="0"/>
          </a:p>
          <a:p>
            <a:pPr algn="l" indent="0" marL="0">
              <a:lnSpc>
                <a:spcPct val="121000"/>
              </a:lnSpc>
              <a:spcAft>
                <a:spcPts val="1350"/>
              </a:spcAft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Odak modları, bildirim ve kullanım deneyimini kişiselleştirmeye yardımcı olur.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C8D0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iOS, genişleyen özelleştirme seçeneklerini tutarlı bir sistem tasarımıyla birleştirir.</a:t>
            </a:r>
            <a:endParaRPr lang="en-US" sz="16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432" y="0"/>
            <a:ext cx="54862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0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07987" y="1560512"/>
            <a:ext cx="558786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Kişiselleştirme: Android ve iOS Karşılaştırması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07987" y="3408363"/>
            <a:ext cx="558786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Açık ekosistem esnekliği ile kapalı ekosistem tutarlılığı arasındaki temel mimari ve kullanıcı deneyimi ayrımı.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07987" y="4164013"/>
            <a:ext cx="2717732" cy="1158875"/>
          </a:xfrm>
          <a:prstGeom prst="roundRect">
            <a:avLst>
              <a:gd name="adj" fmla="val 7890"/>
            </a:avLst>
          </a:prstGeom>
          <a:solidFill>
            <a:srgbClr val="2F6B57"/>
          </a:solidFill>
          <a:ln/>
        </p:spPr>
      </p:sp>
      <p:sp>
        <p:nvSpPr>
          <p:cNvPr id="5" name="Text 3"/>
          <p:cNvSpPr/>
          <p:nvPr/>
        </p:nvSpPr>
        <p:spPr>
          <a:xfrm>
            <a:off x="711182" y="4355306"/>
            <a:ext cx="2514537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E8EBF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ANDROİD YAKLAŞIMI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11182" y="4634706"/>
            <a:ext cx="2311342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E8EBF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Launcher, widget, tema ve üçüncü taraf modifikasyonlarıyla derin sistem esnekliği.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378115" y="4164013"/>
            <a:ext cx="2717732" cy="1158875"/>
          </a:xfrm>
          <a:prstGeom prst="roundRect">
            <a:avLst>
              <a:gd name="adj" fmla="val 7890"/>
            </a:avLst>
          </a:prstGeom>
          <a:solidFill>
            <a:srgbClr val="1A2331"/>
          </a:solidFill>
          <a:ln/>
        </p:spPr>
      </p:sp>
      <p:sp>
        <p:nvSpPr>
          <p:cNvPr id="8" name="Text 6"/>
          <p:cNvSpPr/>
          <p:nvPr/>
        </p:nvSpPr>
        <p:spPr>
          <a:xfrm>
            <a:off x="3581310" y="4355306"/>
            <a:ext cx="2514537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E8EBF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iOS YAKLAŞIMI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581310" y="4634706"/>
            <a:ext cx="2311342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E8EBF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Katı tasarım rehberleri, yüksek arayüz stabilitesi ve homojen kullanıcı deneyimi.</a:t>
            </a:r>
            <a:endParaRPr lang="en-US" sz="11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237" y="0"/>
            <a:ext cx="568945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0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33387" y="700484"/>
            <a:ext cx="6375241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spc="84" kern="100" dirty="0">
                <a:solidFill>
                  <a:srgbClr val="38A16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ANDROİD DAĞITIM EKOSİSTEMİ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33387" y="1009960"/>
            <a:ext cx="5918052" cy="1159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15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Android'de Güncelleme Yaklaşımı</a:t>
            </a:r>
            <a:endParaRPr lang="en-US" sz="4150" dirty="0"/>
          </a:p>
        </p:txBody>
      </p:sp>
      <p:sp>
        <p:nvSpPr>
          <p:cNvPr id="4" name="Text 2"/>
          <p:cNvSpPr/>
          <p:nvPr/>
        </p:nvSpPr>
        <p:spPr>
          <a:xfrm>
            <a:off x="533387" y="2333030"/>
            <a:ext cx="591805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AOSP temelinden son kullanıcıya uzanan çok aktörlü ve katmanlı onay zinciri.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33387" y="2918817"/>
            <a:ext cx="5918052" cy="981670"/>
          </a:xfrm>
          <a:prstGeom prst="roundRect">
            <a:avLst>
              <a:gd name="adj" fmla="val 9315"/>
            </a:avLst>
          </a:prstGeom>
          <a:solidFill>
            <a:srgbClr val="111827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11182" y="3055070"/>
            <a:ext cx="5562461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1. Katmanlı Dağıtım Hattı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11182" y="3437731"/>
            <a:ext cx="5562461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AOSP sürümü Google'dan yonga üreticilerine (SoC), ardından OEM ve operatör testlerine geçer.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33387" y="4052888"/>
            <a:ext cx="5918052" cy="981670"/>
          </a:xfrm>
          <a:prstGeom prst="roundRect">
            <a:avLst>
              <a:gd name="adj" fmla="val 9315"/>
            </a:avLst>
          </a:prstGeom>
          <a:solidFill>
            <a:srgbClr val="111827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711182" y="4189140"/>
            <a:ext cx="5562461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2. Cihaz Bazlı Takvim Ayrışması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11182" y="4571802"/>
            <a:ext cx="5562461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Farklı segment ve modeller aynı anda güncelleme almaz; üretici önceliklerine göre takvimler esner.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33387" y="5186958"/>
            <a:ext cx="5918052" cy="981670"/>
          </a:xfrm>
          <a:prstGeom prst="roundRect">
            <a:avLst>
              <a:gd name="adj" fmla="val 9315"/>
            </a:avLst>
          </a:prstGeom>
          <a:solidFill>
            <a:srgbClr val="111827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711182" y="5323211"/>
            <a:ext cx="5562461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3. Modüler Güvenlik Ayrımı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11182" y="5705872"/>
            <a:ext cx="5562461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Project Mainline, belirli sistem bileşenlerinin ana Android sürümünden bağımsız güncellenmesini sağlar.</a:t>
            </a:r>
            <a:endParaRPr lang="en-US" sz="1100" dirty="0"/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627" y="0"/>
            <a:ext cx="5283068" cy="685800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77895" y="6551613"/>
            <a:ext cx="756425" cy="1554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0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33387" y="787797"/>
            <a:ext cx="6375241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spc="84" kern="100" dirty="0">
                <a:solidFill>
                  <a:srgbClr val="00AFC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IOS DAĞITIM EKOSİSTEMİ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33387" y="1097273"/>
            <a:ext cx="5918052" cy="1159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15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iOS'ta Güncelleme Yaklaşımı</a:t>
            </a:r>
            <a:endParaRPr lang="en-US" sz="4150" dirty="0"/>
          </a:p>
        </p:txBody>
      </p:sp>
      <p:sp>
        <p:nvSpPr>
          <p:cNvPr id="4" name="Text 2"/>
          <p:cNvSpPr/>
          <p:nvPr/>
        </p:nvSpPr>
        <p:spPr>
          <a:xfrm>
            <a:off x="533387" y="2420342"/>
            <a:ext cx="591805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Doğrudan Apple sunucularından milyonlarca cihaza eşzamanlı ve merkezi dağıtım modeli.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33387" y="3006130"/>
            <a:ext cx="5918052" cy="981670"/>
          </a:xfrm>
          <a:prstGeom prst="roundRect">
            <a:avLst>
              <a:gd name="adj" fmla="val 9315"/>
            </a:avLst>
          </a:prstGeom>
          <a:solidFill>
            <a:srgbClr val="11161E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11182" y="3142383"/>
            <a:ext cx="5562461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1. Doğrudan Dağıtım Kanalı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11182" y="3525044"/>
            <a:ext cx="5562461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Aracı operatör veya donanım sağlayıcısı olmadan tüm uyumlu modellere aynı gün sunulur.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33387" y="4140200"/>
            <a:ext cx="5918052" cy="981670"/>
          </a:xfrm>
          <a:prstGeom prst="roundRect">
            <a:avLst>
              <a:gd name="adj" fmla="val 9315"/>
            </a:avLst>
          </a:prstGeom>
          <a:solidFill>
            <a:srgbClr val="11161E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711182" y="4276453"/>
            <a:ext cx="5562461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2. Dikey Entegrasyon Avantajı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11182" y="4659114"/>
            <a:ext cx="5562461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Apple donanımı ve iOS birlikte geliştirildiği için uyarlama ve optimizasyon süreçleri kolaylaşır.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33387" y="5274270"/>
            <a:ext cx="5918052" cy="807045"/>
          </a:xfrm>
          <a:prstGeom prst="roundRect">
            <a:avLst>
              <a:gd name="adj" fmla="val 11330"/>
            </a:avLst>
          </a:prstGeom>
          <a:solidFill>
            <a:srgbClr val="11161E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711182" y="5410523"/>
            <a:ext cx="5562461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3. Yüksek Benimsenme Oranı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11182" y="5793184"/>
            <a:ext cx="5740256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Yeni iOS sürümleri merkezi olarak yayımlanır; yükleme zamanını kullanıcı belirler.</a:t>
            </a:r>
            <a:endParaRPr lang="en-US" sz="1100" dirty="0"/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627" y="0"/>
            <a:ext cx="5283068" cy="685800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77895" y="6551613"/>
            <a:ext cx="754341" cy="1554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0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07987" y="1401167"/>
            <a:ext cx="11683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spc="84" kern="100" dirty="0">
                <a:solidFill>
                  <a:srgbClr val="00AFC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MİMARİ KARŞILAŞTIRMA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1710643"/>
            <a:ext cx="11175720" cy="579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15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Güncelleme Süreci Karşılaştırması</a:t>
            </a:r>
            <a:endParaRPr lang="en-US" sz="4150" dirty="0"/>
          </a:p>
        </p:txBody>
      </p:sp>
      <p:sp>
        <p:nvSpPr>
          <p:cNvPr id="4" name="Text 2"/>
          <p:cNvSpPr/>
          <p:nvPr/>
        </p:nvSpPr>
        <p:spPr>
          <a:xfrm>
            <a:off x="507987" y="2453977"/>
            <a:ext cx="11683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Açık ekosistem zinciri ile merkezi kapalı sistem mekanizmasının teknik dinamikleri.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7987" y="2868315"/>
          <a:ext cx="11175721" cy="914400"/>
        </p:xfrm>
        <a:graphic>
          <a:graphicData uri="http://schemas.openxmlformats.org/drawingml/2006/table">
            <a:tbl>
              <a:tblPr/>
              <a:tblGrid>
                <a:gridCol w="2458579"/>
                <a:gridCol w="4358472"/>
                <a:gridCol w="4358670"/>
              </a:tblGrid>
              <a:tr h="3706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Kriter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Android Dağıtımı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2F6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6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6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5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iOS Dağıtımı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1A23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3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3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331"/>
                    </a:solidFill>
                  </a:tcPr>
                </a:tc>
              </a:tr>
              <a:tr h="3706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Yayınlama Modeli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Kademeli, üretici ve operatör onayına bağlı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Eşzamanlı ve küresel tek merkezden dağıtım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6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Yama Hızı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Amiral gemileri hızlı, alt segmentte değişken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Desteklenen modellere merkezi dağıtım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6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Sürüm Ayrışması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OEM arayüzleri ve donanım çeşitliliği süreyi uzatır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Sınırlı cihaz ailesi sayesinde hızlı optimizasyon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56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Modüler Ayrım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Google Play Hizmetleri ile işletim sisteminden bağımsız yama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Sistem güncellemeleri merkezidir; bazı uygulamalar ayrıca güncellenir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07987" y="5090021"/>
            <a:ext cx="11175720" cy="377825"/>
          </a:xfrm>
          <a:prstGeom prst="roundRect">
            <a:avLst>
              <a:gd name="adj" fmla="val 18151"/>
            </a:avLst>
          </a:prstGeom>
          <a:solidFill>
            <a:srgbClr val="111827"/>
          </a:solidFill>
          <a:ln/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711182" y="5205115"/>
            <a:ext cx="10972526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E8EBF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Özet Değerlendirme:</a:t>
            </a:r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E8EBF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Android modüler servis güncellemeleriyle esneklik kazanırken, iOS merkezi dağıtımla daha eşgüdümlü sürüm ve güvenlik dağıtımı sağlar.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864579" y="6551613"/>
            <a:ext cx="327116" cy="1554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0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07987" y="697607"/>
            <a:ext cx="11683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spc="84" kern="100" dirty="0">
                <a:solidFill>
                  <a:srgbClr val="00AFC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GELİŞTİRİCİ VE UYUMLULUK MATRİSİ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1007083"/>
            <a:ext cx="11175720" cy="579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15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Parçalanma ve Uyumluluk</a:t>
            </a:r>
            <a:endParaRPr lang="en-US" sz="4150" dirty="0"/>
          </a:p>
        </p:txBody>
      </p:sp>
      <p:sp>
        <p:nvSpPr>
          <p:cNvPr id="4" name="Text 2"/>
          <p:cNvSpPr/>
          <p:nvPr/>
        </p:nvSpPr>
        <p:spPr>
          <a:xfrm>
            <a:off x="507987" y="1750417"/>
            <a:ext cx="11683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Farklılaşan donanım kombinasyonlarının optimizasyon ve test süreçlerine doğrudan etkisi.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832" y="2139355"/>
            <a:ext cx="5870031" cy="3301901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7987" y="5568255"/>
            <a:ext cx="5511662" cy="603250"/>
          </a:xfrm>
          <a:prstGeom prst="roundRect">
            <a:avLst>
              <a:gd name="adj" fmla="val 11368"/>
            </a:avLst>
          </a:prstGeom>
          <a:solidFill>
            <a:srgbClr val="2F6B57"/>
          </a:solidFill>
          <a:ln/>
        </p:spPr>
      </p:sp>
      <p:sp>
        <p:nvSpPr>
          <p:cNvPr id="7" name="Text 4"/>
          <p:cNvSpPr/>
          <p:nvPr/>
        </p:nvSpPr>
        <p:spPr>
          <a:xfrm>
            <a:off x="685783" y="5708749"/>
            <a:ext cx="5156071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E8EBF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Android Test Alanı:</a:t>
            </a:r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E8EBF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Binlerce ekran oranı, SoC mimarisi ve sensör varyasyonu için geniş çaplı uyumluluk kütüphaneleri gerekir.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172046" y="5568255"/>
            <a:ext cx="5511662" cy="603250"/>
          </a:xfrm>
          <a:prstGeom prst="roundRect">
            <a:avLst>
              <a:gd name="adj" fmla="val 11368"/>
            </a:avLst>
          </a:prstGeom>
          <a:solidFill>
            <a:srgbClr val="1A2331"/>
          </a:solidFill>
          <a:ln/>
        </p:spPr>
      </p:sp>
      <p:sp>
        <p:nvSpPr>
          <p:cNvPr id="9" name="Text 6"/>
          <p:cNvSpPr/>
          <p:nvPr/>
        </p:nvSpPr>
        <p:spPr>
          <a:xfrm>
            <a:off x="6349841" y="5708749"/>
            <a:ext cx="5156071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E8EBF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iOS Test Alanı:</a:t>
            </a:r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E8EBF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Belirli ekran boyutları ve standart Apple Silicon kümeleri optimizasyonu yalın ve öngörülebilir kılar.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1866067" y="6551613"/>
            <a:ext cx="325628" cy="1554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0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33387" y="687784"/>
            <a:ext cx="6172046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spc="84" kern="100" dirty="0">
                <a:solidFill>
                  <a:srgbClr val="00AFC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MİMARİ VERİMLİLİK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33387" y="997260"/>
            <a:ext cx="5714857" cy="1159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15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Performans ve Sistem Bütünlüğü</a:t>
            </a:r>
            <a:endParaRPr lang="en-US" sz="4150" dirty="0"/>
          </a:p>
        </p:txBody>
      </p:sp>
      <p:sp>
        <p:nvSpPr>
          <p:cNvPr id="4" name="Text 2"/>
          <p:cNvSpPr/>
          <p:nvPr/>
        </p:nvSpPr>
        <p:spPr>
          <a:xfrm>
            <a:off x="533387" y="2320330"/>
            <a:ext cx="571485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Donanım-yazılım dikey entegrasyonu ile genel amaçlı platform optimizasyonunun karşılaştırması.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33387" y="2931517"/>
            <a:ext cx="5714857" cy="981670"/>
          </a:xfrm>
          <a:prstGeom prst="roundRect">
            <a:avLst>
              <a:gd name="adj" fmla="val 9315"/>
            </a:avLst>
          </a:prstGeom>
          <a:solidFill>
            <a:srgbClr val="111827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11182" y="3067770"/>
            <a:ext cx="5359266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Dikey Entegrasyon Gücü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11182" y="3450431"/>
            <a:ext cx="5359266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Apple donanım ve işletim sistemini birlikte tasarlayarak bellek yönetimi ve enerji verimliliğini birlikte optimize edebilir.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33387" y="4065587"/>
            <a:ext cx="5714857" cy="981670"/>
          </a:xfrm>
          <a:prstGeom prst="roundRect">
            <a:avLst>
              <a:gd name="adj" fmla="val 9315"/>
            </a:avLst>
          </a:prstGeom>
          <a:solidFill>
            <a:srgbClr val="111827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711182" y="4201840"/>
            <a:ext cx="5359266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Donanım Gücü ve Ham Performans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11182" y="4584502"/>
            <a:ext cx="5359266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Android tarafında amiral gemisi yongalar ve yüksek RAM kapasiteleri çoklu görevde üst düzey tepkisellik sunar.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33387" y="5199658"/>
            <a:ext cx="5714857" cy="981670"/>
          </a:xfrm>
          <a:prstGeom prst="roundRect">
            <a:avLst>
              <a:gd name="adj" fmla="val 9315"/>
            </a:avLst>
          </a:prstGeom>
          <a:solidFill>
            <a:srgbClr val="111827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711182" y="5335911"/>
            <a:ext cx="5359266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Sistem Bütünlüğü Sonucu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11182" y="5718572"/>
            <a:ext cx="5359266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Akıcılık algısı yalnızca işletim sistemine değil; cihaz segmenti, depolama hızı ve üretici optimizasyon kalitesine bağlıdır.</a:t>
            </a:r>
            <a:endParaRPr lang="en-US" sz="1100" dirty="0"/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432" y="0"/>
            <a:ext cx="5486263" cy="685800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77895" y="6551613"/>
            <a:ext cx="762775" cy="1554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01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8306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40256" y="1202134"/>
            <a:ext cx="6451439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spc="84" kern="100" dirty="0">
                <a:solidFill>
                  <a:srgbClr val="00AFC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SEGMENTASYON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5740256" y="1511610"/>
            <a:ext cx="5968851" cy="1159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15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Kullanıcı Deneyimi ve Hedef Kitle</a:t>
            </a:r>
            <a:endParaRPr lang="en-US" sz="4150" dirty="0"/>
          </a:p>
        </p:txBody>
      </p:sp>
      <p:sp>
        <p:nvSpPr>
          <p:cNvPr id="5" name="Text 2"/>
          <p:cNvSpPr/>
          <p:nvPr/>
        </p:nvSpPr>
        <p:spPr>
          <a:xfrm>
            <a:off x="5740256" y="2834680"/>
            <a:ext cx="6451439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Farklı beklentilere hitap eden iki olgun işletim sistemi paradigması.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740256" y="3198217"/>
            <a:ext cx="5968851" cy="1032470"/>
          </a:xfrm>
          <a:prstGeom prst="roundRect">
            <a:avLst>
              <a:gd name="adj" fmla="val 8856"/>
            </a:avLst>
          </a:prstGeom>
          <a:solidFill>
            <a:srgbClr val="2F6B57"/>
          </a:solidFill>
          <a:ln/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451" y="3359870"/>
            <a:ext cx="5562461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Android: Esneklik ve Geniş Seçenek Arayanlar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943451" y="3742531"/>
            <a:ext cx="5562461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E8EBF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Farklı fiyat aralıklarında donanım çeşitliliği, dosya sistemi erişimi, açık kaynak esnekliği ve arayüz kişiselleştirmesini önceleyen kullanıcılar için idealdir.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740256" y="4383088"/>
            <a:ext cx="5968851" cy="1283891"/>
          </a:xfrm>
          <a:prstGeom prst="roundRect">
            <a:avLst>
              <a:gd name="adj" fmla="val 7122"/>
            </a:avLst>
          </a:prstGeom>
          <a:solidFill>
            <a:srgbClr val="1A2331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5943451" y="4544740"/>
            <a:ext cx="5562461" cy="502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iOS: Sadeliğe ve Ekosistem Bütünlüğüne Odaklananlar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943451" y="5178822"/>
            <a:ext cx="5562461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E8EBF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Mac, iPad ve Apple Watch ile güçlü entegrasyon, minimum yapılandırma ihtiyacı, öngörülebilir arayüz ve uzun vadeli cihaz desteği arayan kitleye hitap eder.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875493" y="6551613"/>
            <a:ext cx="316202" cy="1554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0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07987" y="750888"/>
            <a:ext cx="11683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spc="84" kern="100" dirty="0">
                <a:solidFill>
                  <a:srgbClr val="00AFC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SİSTEM ANALİZİ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1060363"/>
            <a:ext cx="11175720" cy="579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15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Avantajlar ve Dezavantajlar</a:t>
            </a:r>
            <a:endParaRPr lang="en-US" sz="4150" dirty="0"/>
          </a:p>
        </p:txBody>
      </p:sp>
      <p:sp>
        <p:nvSpPr>
          <p:cNvPr id="4" name="Text 2"/>
          <p:cNvSpPr/>
          <p:nvPr/>
        </p:nvSpPr>
        <p:spPr>
          <a:xfrm>
            <a:off x="507987" y="1803698"/>
            <a:ext cx="11683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Tasarım felsefelerinin getirdiği kazanımlar ve kaçınılmaz mimari ödünler.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7987" y="2218035"/>
            <a:ext cx="5511662" cy="1873845"/>
          </a:xfrm>
          <a:prstGeom prst="roundRect">
            <a:avLst>
              <a:gd name="adj" fmla="val 4880"/>
            </a:avLst>
          </a:prstGeom>
          <a:solidFill>
            <a:srgbClr val="2F6B57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36582" y="2434729"/>
            <a:ext cx="5283068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E8EBF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ANDROİD GÜÇLÜ YÖNLERİ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6582" y="2763863"/>
            <a:ext cx="5054474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Açıklık ve Geniş Seçim Alanı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6582" y="3133030"/>
            <a:ext cx="5054474" cy="755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Kapsamlı arayüz ve launcher kişiselleştirmesi</a:t>
            </a:r>
            <a:endParaRPr lang="en-US" sz="1400" dirty="0"/>
          </a:p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Her bütçeye uygun çok geniş cihaz portföyü</a:t>
            </a:r>
            <a:endParaRPr lang="en-US" sz="1400" dirty="0"/>
          </a:p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Gelişmiş dosya yönetimi ve yan yükleme (sideloading)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72046" y="2218035"/>
            <a:ext cx="5511662" cy="1873845"/>
          </a:xfrm>
          <a:prstGeom prst="roundRect">
            <a:avLst>
              <a:gd name="adj" fmla="val 4880"/>
            </a:avLst>
          </a:prstGeom>
          <a:solidFill>
            <a:srgbClr val="1E3A2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6400640" y="2434729"/>
            <a:ext cx="5283068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E8EBF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ANDROİD SINIRLAMALARI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640" y="2763863"/>
            <a:ext cx="5054474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Parçalanma Yönetimi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400640" y="3133030"/>
            <a:ext cx="5054474" cy="755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Üreticilere bağlı geciken ana sürüm dağıtımları</a:t>
            </a:r>
            <a:endParaRPr lang="en-US" sz="1400" dirty="0"/>
          </a:p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Cihazlar arası tutarsız güncelleme taahhütleri</a:t>
            </a:r>
            <a:endParaRPr lang="en-US" sz="1400" dirty="0"/>
          </a:p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Geniş donanım tabanında optimizasyon farkları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7987" y="4244280"/>
            <a:ext cx="5511662" cy="1873845"/>
          </a:xfrm>
          <a:prstGeom prst="roundRect">
            <a:avLst>
              <a:gd name="adj" fmla="val 4880"/>
            </a:avLst>
          </a:prstGeom>
          <a:solidFill>
            <a:srgbClr val="1A2331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736582" y="4460974"/>
            <a:ext cx="5283068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E8EBF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iOS GÜÇLÜ YÖNLERİ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36582" y="4790108"/>
            <a:ext cx="5054474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Tutarlılık ve Entegrasyon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6582" y="5159276"/>
            <a:ext cx="5054474" cy="755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Desteklenen cihazlara merkezi ve uzun süreli güncellemeler</a:t>
            </a:r>
            <a:endParaRPr lang="en-US" sz="1400" dirty="0"/>
          </a:p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Donanım-yazılım dikey uyumuyla akıcı deneyim</a:t>
            </a:r>
            <a:endParaRPr lang="en-US" sz="1400" dirty="0"/>
          </a:p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Apple servisleri ve cihazları arasında bütünleşik geçiş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172046" y="4244280"/>
            <a:ext cx="5511662" cy="1873845"/>
          </a:xfrm>
          <a:prstGeom prst="roundRect">
            <a:avLst>
              <a:gd name="adj" fmla="val 4880"/>
            </a:avLst>
          </a:prstGeom>
          <a:solidFill>
            <a:srgbClr val="11161E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400640" y="4460974"/>
            <a:ext cx="5283068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E8EBF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iOS SINIRLAMALARI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640" y="4790108"/>
            <a:ext cx="5054474" cy="2514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Kapalı Ekosistem Kuralları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400640" y="5159276"/>
            <a:ext cx="5054474" cy="755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Sistem arayüzünde sınırlı modifikasyon alanı</a:t>
            </a:r>
            <a:endParaRPr lang="en-US" sz="1400" dirty="0"/>
          </a:p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Yalnızca Apple onaylı ürün ailesi ve premium fiyat segmenti</a:t>
            </a:r>
            <a:endParaRPr lang="en-US" sz="1400" dirty="0"/>
          </a:p>
          <a:p>
            <a:pPr algn="l" marL="284480" indent="-284480">
              <a:lnSpc>
                <a:spcPct val="104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Üçüncü taraf uygulama ve dosya erişiminde katı denetim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865770" y="6551613"/>
            <a:ext cx="325925" cy="1554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0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07987" y="1049139"/>
            <a:ext cx="11683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spc="84" kern="100" dirty="0">
                <a:solidFill>
                  <a:srgbClr val="00AFC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TEKNİK MATRİS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1358615"/>
            <a:ext cx="11175720" cy="579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15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Genel Karşılaştırma Özeti</a:t>
            </a:r>
            <a:endParaRPr lang="en-US" sz="4150" dirty="0"/>
          </a:p>
        </p:txBody>
      </p:sp>
      <p:sp>
        <p:nvSpPr>
          <p:cNvPr id="4" name="Text 2"/>
          <p:cNvSpPr/>
          <p:nvPr/>
        </p:nvSpPr>
        <p:spPr>
          <a:xfrm>
            <a:off x="507987" y="2101949"/>
            <a:ext cx="11683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Beş temel eksende Android ve iOS platformlarının mimari duruşu.</a:t>
            </a:r>
            <a:endParaRPr lang="en-US" sz="1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7987" y="2490887"/>
          <a:ext cx="11175721" cy="914400"/>
        </p:xfrm>
        <a:graphic>
          <a:graphicData uri="http://schemas.openxmlformats.org/drawingml/2006/table">
            <a:tbl>
              <a:tblPr/>
              <a:tblGrid>
                <a:gridCol w="2458579"/>
                <a:gridCol w="4358472"/>
                <a:gridCol w="4358670"/>
              </a:tblGrid>
              <a:tr h="3706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Alan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Android Platformu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2F6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6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6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5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iOS Platformu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1A23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23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23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331"/>
                    </a:solidFill>
                  </a:tcPr>
                </a:tc>
              </a:tr>
              <a:tr h="5929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Uygulama Yönetimi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Google Play ve serbest üçüncü taraf kaynaklardan yükleme desteği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App Store incelemesi ve denetimli dağıtım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9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Güvenlik Yaklaşımı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Google Play Protect ve modüler Mainline yamaları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Sıkı kum havuzu (sandboxing) ve merkezi güvenlik dağıtımı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9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Kişiselleştirme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Varsayılan uygulama atamaları, widget'lar ve tema motorları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Standart tipografi, kontrollü kilit ekranı ve widget düzeni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9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Güncelleme Süreci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OEM önceliklerine bağlı çok kanallı kademeli dağıtım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Desteklenen cihazlara merkezi güncelleme dağıtımı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56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Ekosistem Yapısı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Çok üreticili yapı ve geniş cihaz yelpazesi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BDC8D4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Kapalı devre, yüksek entegrasyonlu ve derin cihaz sürekliliği</a:t>
                      </a:r>
                      <a:endParaRPr lang="en-US" sz="14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33347" marR="133347" marT="71118" marB="71118" anchor="ctr">
                    <a:lnL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47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D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11860710" y="6551613"/>
            <a:ext cx="330985" cy="1554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0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33387" y="1422698"/>
            <a:ext cx="6029769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spc="84" kern="100" dirty="0">
                <a:solidFill>
                  <a:srgbClr val="00AFC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STRATEJİK DEĞERLENDİRME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33387" y="1733004"/>
            <a:ext cx="5572581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Sonuç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533387" y="2490391"/>
            <a:ext cx="5572581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E8EBF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Android ve iOS, farklı tasarım felsefeleriyle mobil teknolojiyi tanımlayan iki olgun ekosistemdir.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33387" y="3220641"/>
            <a:ext cx="5572581" cy="603250"/>
          </a:xfrm>
          <a:prstGeom prst="roundRect">
            <a:avLst>
              <a:gd name="adj" fmla="val 15158"/>
            </a:avLst>
          </a:prstGeom>
          <a:solidFill>
            <a:srgbClr val="111827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11182" y="3361134"/>
            <a:ext cx="521699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Android: Açık kaynak temeli, esnek yapılandırma ve cihaz çeşitliliğiyle kullanıcıya geniş seçenekler sunar.</a:t>
            </a:r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/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33387" y="3976291"/>
            <a:ext cx="5572581" cy="603250"/>
          </a:xfrm>
          <a:prstGeom prst="roundRect">
            <a:avLst>
              <a:gd name="adj" fmla="val 15158"/>
            </a:avLst>
          </a:prstGeom>
          <a:solidFill>
            <a:srgbClr val="111827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711182" y="4116784"/>
            <a:ext cx="521699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iOS: Donanım-yazılım bütünleşmesi, merkezi güncellemeler ve tutarlı bir ekosistem deneyimi sunar.</a:t>
            </a:r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/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33387" y="4743847"/>
            <a:ext cx="5572581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BDC8D4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Doğru tercih işletim sisteminin üstünlüğünde değil; bireysel iş akışı, donanım beklentisi ve kullanım alışkanlıklarının kesişiminde belirlenir.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156" y="1060450"/>
            <a:ext cx="5628539" cy="47117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E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095847" cy="68580"/>
          </a:xfrm>
          <a:prstGeom prst="rect">
            <a:avLst/>
          </a:prstGeom>
          <a:solidFill>
            <a:srgbClr val="2E7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5847" y="0"/>
            <a:ext cx="6095847" cy="68580"/>
          </a:xfrm>
          <a:prstGeom prst="rect">
            <a:avLst/>
          </a:prstGeom>
          <a:solidFill>
            <a:srgbClr val="4B69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594360"/>
            <a:ext cx="103327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300" b="1">
                <a:solidFill>
                  <a:srgbClr val="9BB2BE"/>
                </a:solidFill>
                <a:latin typeface="Inter"/>
              </a:defRPr>
            </a:pPr>
            <a:r>
              <a:t>İSTİNYE ÜNİVERSİTESİ  •  BİLGİSAYAR PROGRAMCILIĞI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234440"/>
            <a:ext cx="1033272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3800" b="1">
                <a:solidFill>
                  <a:srgbClr val="EDF2F7"/>
                </a:solidFill>
                <a:latin typeface="Inter"/>
              </a:defRPr>
            </a:pPr>
            <a:r>
              <a:t>Dinlediğiniz için teşekkürler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084831"/>
            <a:ext cx="10332720" cy="4206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000" b="1">
                <a:solidFill>
                  <a:srgbClr val="59A385"/>
                </a:solidFill>
                <a:latin typeface="Inter"/>
              </a:defRPr>
            </a:pPr>
            <a:r>
              <a:t>Android ve iOS Karşılaştırması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4389120" y="2770632"/>
            <a:ext cx="3429000" cy="32004"/>
          </a:xfrm>
          <a:prstGeom prst="rect">
            <a:avLst/>
          </a:prstGeom>
          <a:solidFill>
            <a:srgbClr val="466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099816"/>
            <a:ext cx="1033272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200" b="1">
                <a:solidFill>
                  <a:srgbClr val="A1B0BF"/>
                </a:solidFill>
                <a:latin typeface="Inter"/>
              </a:defRPr>
            </a:pPr>
            <a:r>
              <a:t>HAZIRLAYANLAR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493008"/>
            <a:ext cx="10332720" cy="9875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900" b="0">
                <a:solidFill>
                  <a:srgbClr val="E2E9EF"/>
                </a:solidFill>
                <a:latin typeface="Inter"/>
              </a:defRPr>
            </a:pPr>
            <a:r>
              <a:t>Yavuz Efe Kızmaz   •   Kaan İsmail Çakır   •   Kerem Muhammed Ece</a:t>
            </a:r>
          </a:p>
          <a:p>
            <a:pPr algn="ctr">
              <a:defRPr sz="1900" b="0">
                <a:solidFill>
                  <a:srgbClr val="E2E9EF"/>
                </a:solidFill>
                <a:latin typeface="Inter"/>
              </a:defRPr>
            </a:pPr>
            <a:r>
              <a:t>Kaan İnan   •   Efe Can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919472"/>
            <a:ext cx="1033272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500" b="0">
                <a:solidFill>
                  <a:srgbClr val="C5D1DE"/>
                </a:solidFill>
                <a:latin typeface="Inter"/>
              </a:defRPr>
            </a:pPr>
            <a:r>
              <a:t>Ders: İşletim Sistemlerine Giriş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349240"/>
            <a:ext cx="103327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500" b="0">
                <a:solidFill>
                  <a:srgbClr val="C5D1DE"/>
                </a:solidFill>
                <a:latin typeface="Inter"/>
              </a:defRPr>
            </a:pPr>
            <a:r>
              <a:t>Öğr. Gör. Yıldız Taş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916168"/>
            <a:ext cx="103327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200" b="0">
                <a:solidFill>
                  <a:srgbClr val="889CB0"/>
                </a:solidFill>
                <a:latin typeface="Inter"/>
              </a:defRPr>
            </a:pPr>
            <a:r>
              <a:t>İstinye Üniversitesi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2026-10-14T23:08:28Z</dcterms:created>
  <dcterms:modified xsi:type="dcterms:W3CDTF">2026-10-14T23:08:28Z</dcterms:modified>
</cp:coreProperties>
</file>